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86" r:id="rId5"/>
    <p:sldId id="261" r:id="rId6"/>
    <p:sldId id="287" r:id="rId7"/>
    <p:sldId id="257" r:id="rId8"/>
    <p:sldId id="288" r:id="rId9"/>
    <p:sldId id="290" r:id="rId10"/>
    <p:sldId id="289" r:id="rId11"/>
    <p:sldId id="291" r:id="rId12"/>
    <p:sldId id="292" r:id="rId13"/>
    <p:sldId id="293" r:id="rId14"/>
    <p:sldId id="294" r:id="rId15"/>
    <p:sldId id="295"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00"/>
    <a:srgbClr val="E30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96"/>
    <p:restoredTop sz="76571"/>
  </p:normalViewPr>
  <p:slideViewPr>
    <p:cSldViewPr snapToGrid="0">
      <p:cViewPr varScale="1">
        <p:scale>
          <a:sx n="91" d="100"/>
          <a:sy n="91"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63BC-D79E-4916-8E2D-9B4C250D5A7A}" type="datetimeFigureOut">
              <a:t>3/16/26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41208-B8ED-4528-A837-A439F5A532F2}" type="slidenum">
              <a:t>‹#›</a:t>
            </a:fld>
            <a:endParaRPr lang="en-US"/>
          </a:p>
        </p:txBody>
      </p:sp>
    </p:spTree>
    <p:extLst>
      <p:ext uri="{BB962C8B-B14F-4D97-AF65-F5344CB8AC3E}">
        <p14:creationId xmlns:p14="http://schemas.microsoft.com/office/powerpoint/2010/main" val="105223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08928-9285-B7E5-D42C-66533D602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44E3A-94F3-217D-481D-D1794019E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247AD-5298-9605-D47A-88513897593B}"/>
              </a:ext>
            </a:extLst>
          </p:cNvPr>
          <p:cNvSpPr>
            <a:spLocks noGrp="1"/>
          </p:cNvSpPr>
          <p:nvPr>
            <p:ph type="body" idx="1"/>
          </p:nvPr>
        </p:nvSpPr>
        <p:spPr/>
        <p:txBody>
          <a:bodyPr/>
          <a:lstStyle/>
          <a:p>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Add your local and state union logos, too!​</a:t>
            </a:r>
          </a:p>
        </p:txBody>
      </p:sp>
      <p:sp>
        <p:nvSpPr>
          <p:cNvPr id="4" name="Slide Number Placeholder 3">
            <a:extLst>
              <a:ext uri="{FF2B5EF4-FFF2-40B4-BE49-F238E27FC236}">
                <a16:creationId xmlns:a16="http://schemas.microsoft.com/office/drawing/2014/main" id="{C2B64F09-F37A-CAB2-10BF-253C477F56DB}"/>
              </a:ext>
            </a:extLst>
          </p:cNvPr>
          <p:cNvSpPr>
            <a:spLocks noGrp="1"/>
          </p:cNvSpPr>
          <p:nvPr>
            <p:ph type="sldNum" sz="quarter" idx="5"/>
          </p:nvPr>
        </p:nvSpPr>
        <p:spPr/>
        <p:txBody>
          <a:bodyPr/>
          <a:lstStyle/>
          <a:p>
            <a:fld id="{721E8F2B-36A4-49B0-BEFF-AE8106AA5FB5}" type="slidenum">
              <a:t>1</a:t>
            </a:fld>
            <a:endParaRPr lang="en-US"/>
          </a:p>
        </p:txBody>
      </p:sp>
    </p:spTree>
    <p:extLst>
      <p:ext uri="{BB962C8B-B14F-4D97-AF65-F5344CB8AC3E}">
        <p14:creationId xmlns:p14="http://schemas.microsoft.com/office/powerpoint/2010/main" val="170167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80E69-6F6C-3790-FAB9-91E1BB844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32F49-4838-C8AB-5B62-24E98B5C2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B3F8E-269C-6474-1A48-A5F61A6872D1}"/>
              </a:ext>
            </a:extLst>
          </p:cNvPr>
          <p:cNvSpPr>
            <a:spLocks noGrp="1"/>
          </p:cNvSpPr>
          <p:nvPr>
            <p:ph type="body" idx="1"/>
          </p:nvPr>
        </p:nvSpPr>
        <p:spPr/>
        <p:txBody>
          <a:bodyPr/>
          <a:lstStyle/>
          <a:p>
            <a:endParaRPr lang="en-US" b="0" i="0" dirty="0">
              <a:solidFill>
                <a:srgbClr val="D1D5DB"/>
              </a:solidFill>
              <a:effectLst/>
              <a:latin typeface="Söhne"/>
              <a:ea typeface="Calibri"/>
              <a:cs typeface="Calibri"/>
            </a:endParaRPr>
          </a:p>
          <a:p>
            <a:endParaRPr lang="en-US" dirty="0"/>
          </a:p>
        </p:txBody>
      </p:sp>
      <p:sp>
        <p:nvSpPr>
          <p:cNvPr id="4" name="Slide Number Placeholder 3">
            <a:extLst>
              <a:ext uri="{FF2B5EF4-FFF2-40B4-BE49-F238E27FC236}">
                <a16:creationId xmlns:a16="http://schemas.microsoft.com/office/drawing/2014/main" id="{13EE120B-B28F-AA5A-DE72-822AD10CB686}"/>
              </a:ext>
            </a:extLst>
          </p:cNvPr>
          <p:cNvSpPr>
            <a:spLocks noGrp="1"/>
          </p:cNvSpPr>
          <p:nvPr>
            <p:ph type="sldNum" sz="quarter" idx="5"/>
          </p:nvPr>
        </p:nvSpPr>
        <p:spPr/>
        <p:txBody>
          <a:bodyPr/>
          <a:lstStyle/>
          <a:p>
            <a:fld id="{721E8F2B-36A4-49B0-BEFF-AE8106AA5FB5}" type="slidenum">
              <a:t>10</a:t>
            </a:fld>
            <a:endParaRPr lang="en-US"/>
          </a:p>
        </p:txBody>
      </p:sp>
    </p:spTree>
    <p:extLst>
      <p:ext uri="{BB962C8B-B14F-4D97-AF65-F5344CB8AC3E}">
        <p14:creationId xmlns:p14="http://schemas.microsoft.com/office/powerpoint/2010/main" val="279926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16AA-680A-8D44-BDD6-A063A73A5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76075-5F3C-CB7F-6C3D-FB6063E9B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ACDC2-0566-2DF9-0B71-4A3EAACB12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A310A-7105-D251-9884-3DE46FC721CF}"/>
              </a:ext>
            </a:extLst>
          </p:cNvPr>
          <p:cNvSpPr>
            <a:spLocks noGrp="1"/>
          </p:cNvSpPr>
          <p:nvPr>
            <p:ph type="sldNum" sz="quarter" idx="5"/>
          </p:nvPr>
        </p:nvSpPr>
        <p:spPr/>
        <p:txBody>
          <a:bodyPr/>
          <a:lstStyle/>
          <a:p>
            <a:fld id="{721E8F2B-36A4-49B0-BEFF-AE8106AA5FB5}" type="slidenum">
              <a:rPr lang="en-US" smtClean="0"/>
              <a:t>11</a:t>
            </a:fld>
            <a:endParaRPr lang="en-US"/>
          </a:p>
        </p:txBody>
      </p:sp>
    </p:spTree>
    <p:extLst>
      <p:ext uri="{BB962C8B-B14F-4D97-AF65-F5344CB8AC3E}">
        <p14:creationId xmlns:p14="http://schemas.microsoft.com/office/powerpoint/2010/main" val="252129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7C7A-8592-641B-FFA0-EAE936339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FC7A0-40D1-01AD-D386-4D596F88F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FA54C-8328-BB6C-3A10-C435578FB837}"/>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If your local has already determined how you'll participate, you may want to adjust the second bullet to fit.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You can also add sub-bullets if your local or building has specific asks (ex: Sign up to make signs for the rally, Sign-up to carpool from our building, Help write or lead chants, etc.).</a:t>
            </a:r>
            <a:r>
              <a:rPr lang="en-US" sz="1200" b="0" i="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1151F527-AFCF-7D08-D4BF-26D83C58F914}"/>
              </a:ext>
            </a:extLst>
          </p:cNvPr>
          <p:cNvSpPr>
            <a:spLocks noGrp="1"/>
          </p:cNvSpPr>
          <p:nvPr>
            <p:ph type="sldNum" sz="quarter" idx="5"/>
          </p:nvPr>
        </p:nvSpPr>
        <p:spPr/>
        <p:txBody>
          <a:bodyPr/>
          <a:lstStyle/>
          <a:p>
            <a:fld id="{721E8F2B-36A4-49B0-BEFF-AE8106AA5FB5}" type="slidenum">
              <a:t>12</a:t>
            </a:fld>
            <a:endParaRPr lang="en-US"/>
          </a:p>
        </p:txBody>
      </p:sp>
    </p:spTree>
    <p:extLst>
      <p:ext uri="{BB962C8B-B14F-4D97-AF65-F5344CB8AC3E}">
        <p14:creationId xmlns:p14="http://schemas.microsoft.com/office/powerpoint/2010/main" val="365222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sz="1200" b="0" i="0" u="none" strike="noStrike" kern="1200" dirty="0">
                <a:solidFill>
                  <a:schemeClr val="tx1"/>
                </a:solidFill>
                <a:effectLst/>
                <a:latin typeface="+mn-lt"/>
                <a:ea typeface="+mn-ea"/>
                <a:cs typeface="+mn-cs"/>
              </a:rPr>
              <a:t>You can add your local and state union logos, too!</a:t>
            </a:r>
            <a:r>
              <a:rPr lang="en-US" sz="1200" b="0" i="0" kern="1200" dirty="0">
                <a:solidFill>
                  <a:schemeClr val="tx1"/>
                </a:solidFill>
                <a:effectLst/>
                <a:latin typeface="+mn-lt"/>
                <a:ea typeface="+mn-ea"/>
                <a:cs typeface="+mn-cs"/>
              </a:rPr>
              <a:t>​</a:t>
            </a:r>
            <a:endParaRPr lang="en-US" dirty="0">
              <a:cs typeface="Calibri"/>
            </a:endParaRPr>
          </a:p>
        </p:txBody>
      </p:sp>
      <p:sp>
        <p:nvSpPr>
          <p:cNvPr id="4" name="Slide Number Placeholder 3"/>
          <p:cNvSpPr>
            <a:spLocks noGrp="1"/>
          </p:cNvSpPr>
          <p:nvPr>
            <p:ph type="sldNum" sz="quarter" idx="5"/>
          </p:nvPr>
        </p:nvSpPr>
        <p:spPr/>
        <p:txBody>
          <a:bodyPr/>
          <a:lstStyle/>
          <a:p>
            <a:fld id="{721E8F2B-36A4-49B0-BEFF-AE8106AA5FB5}" type="slidenum">
              <a:t>13</a:t>
            </a:fld>
            <a:endParaRPr lang="en-US"/>
          </a:p>
        </p:txBody>
      </p:sp>
    </p:spTree>
    <p:extLst>
      <p:ext uri="{BB962C8B-B14F-4D97-AF65-F5344CB8AC3E}">
        <p14:creationId xmlns:p14="http://schemas.microsoft.com/office/powerpoint/2010/main" val="338424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A99F2-8D26-81C1-FDAC-15FDD2F0F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AE345-EA90-C851-A3FD-0D032DF95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E1FA4-9574-90D7-8567-70C1847AA85D}"/>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F7EBE80-B547-151F-A8D1-D88CE9A54042}"/>
              </a:ext>
            </a:extLst>
          </p:cNvPr>
          <p:cNvSpPr>
            <a:spLocks noGrp="1"/>
          </p:cNvSpPr>
          <p:nvPr>
            <p:ph type="sldNum" sz="quarter" idx="5"/>
          </p:nvPr>
        </p:nvSpPr>
        <p:spPr/>
        <p:txBody>
          <a:bodyPr/>
          <a:lstStyle/>
          <a:p>
            <a:fld id="{721E8F2B-36A4-49B0-BEFF-AE8106AA5FB5}" type="slidenum">
              <a:t>2</a:t>
            </a:fld>
            <a:endParaRPr lang="en-US"/>
          </a:p>
        </p:txBody>
      </p:sp>
    </p:spTree>
    <p:extLst>
      <p:ext uri="{BB962C8B-B14F-4D97-AF65-F5344CB8AC3E}">
        <p14:creationId xmlns:p14="http://schemas.microsoft.com/office/powerpoint/2010/main" val="371500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071B-32F1-CEDD-6E1C-7D1E5F00A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C2E6A-C5CE-4BF0-A580-041767A7B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A669A-253E-10BB-077B-627B91F6E3A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D4D715A-CFF2-7D5F-EE24-02FF2D4C7663}"/>
              </a:ext>
            </a:extLst>
          </p:cNvPr>
          <p:cNvSpPr>
            <a:spLocks noGrp="1"/>
          </p:cNvSpPr>
          <p:nvPr>
            <p:ph type="sldNum" sz="quarter" idx="5"/>
          </p:nvPr>
        </p:nvSpPr>
        <p:spPr/>
        <p:txBody>
          <a:bodyPr/>
          <a:lstStyle/>
          <a:p>
            <a:fld id="{721E8F2B-36A4-49B0-BEFF-AE8106AA5FB5}" type="slidenum">
              <a:t>3</a:t>
            </a:fld>
            <a:endParaRPr lang="en-US"/>
          </a:p>
        </p:txBody>
      </p:sp>
    </p:spTree>
    <p:extLst>
      <p:ext uri="{BB962C8B-B14F-4D97-AF65-F5344CB8AC3E}">
        <p14:creationId xmlns:p14="http://schemas.microsoft.com/office/powerpoint/2010/main" val="292425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1E8F2B-36A4-49B0-BEFF-AE8106AA5FB5}" type="slidenum">
              <a:rPr lang="en-US" smtClean="0"/>
              <a:t>4</a:t>
            </a:fld>
            <a:endParaRPr lang="en-US"/>
          </a:p>
        </p:txBody>
      </p:sp>
    </p:spTree>
    <p:extLst>
      <p:ext uri="{BB962C8B-B14F-4D97-AF65-F5344CB8AC3E}">
        <p14:creationId xmlns:p14="http://schemas.microsoft.com/office/powerpoint/2010/main" val="196061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E4B28-4444-E324-A0B7-B2E3010A8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F528F-E169-1104-7489-B5E664183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CF24F-6D29-D330-9088-6C41EF3468E4}"/>
              </a:ext>
            </a:extLst>
          </p:cNvPr>
          <p:cNvSpPr>
            <a:spLocks noGrp="1"/>
          </p:cNvSpPr>
          <p:nvPr>
            <p:ph type="body" idx="1"/>
          </p:nvPr>
        </p:nvSpPr>
        <p:spPr/>
        <p:txBody>
          <a:bodyPr/>
          <a:lstStyle/>
          <a:p>
            <a:r>
              <a:rPr lang="en-US" b="1" dirty="0"/>
              <a:t>Presenter note (not read aloud):</a:t>
            </a:r>
            <a:r>
              <a:rPr lang="en-US" dirty="0"/>
              <a:t> This is a labor story. Deliver it with conviction. You are speaking as a worker, not a guest.</a:t>
            </a:r>
          </a:p>
          <a:p>
            <a:endParaRPr lang="en-US" dirty="0"/>
          </a:p>
          <a:p>
            <a:r>
              <a:rPr lang="en-US" b="1" dirty="0"/>
              <a:t>Weaving in Local Labor History</a:t>
            </a:r>
          </a:p>
          <a:p>
            <a:r>
              <a:rPr lang="en-US" b="1" dirty="0"/>
              <a:t>Why this matters:</a:t>
            </a:r>
            <a:br>
              <a:rPr lang="en-US" dirty="0"/>
            </a:br>
            <a:r>
              <a:rPr lang="en-US" dirty="0"/>
              <a:t>May Day is strongest when people see themselves in it. National stories like Haymarket and Blair Mountain set the frame—but local labor history makes it </a:t>
            </a:r>
            <a:r>
              <a:rPr lang="en-US" i="1" dirty="0"/>
              <a:t>real</a:t>
            </a:r>
            <a:r>
              <a:rPr lang="en-US" dirty="0"/>
              <a:t>.</a:t>
            </a:r>
          </a:p>
          <a:p>
            <a:r>
              <a:rPr lang="en-US" b="1" dirty="0"/>
              <a:t>Before You Present</a:t>
            </a:r>
          </a:p>
          <a:p>
            <a:r>
              <a:rPr lang="en-US" b="1" dirty="0"/>
              <a:t>Do 5 minutes of homework.</a:t>
            </a:r>
            <a:r>
              <a:rPr lang="en-US" dirty="0"/>
              <a:t> Look up:</a:t>
            </a:r>
          </a:p>
          <a:p>
            <a:pPr lvl="1"/>
            <a:r>
              <a:rPr lang="en-US" dirty="0"/>
              <a:t>A local strike, walkout, or organizing win</a:t>
            </a:r>
          </a:p>
          <a:p>
            <a:pPr lvl="1"/>
            <a:r>
              <a:rPr lang="en-US" dirty="0"/>
              <a:t>A school closure fight, desegregation struggle, or a bargaining breakthrough</a:t>
            </a:r>
          </a:p>
          <a:p>
            <a:pPr lvl="1"/>
            <a:r>
              <a:rPr lang="en-US" dirty="0"/>
              <a:t>A major employer or industry that shaped your community</a:t>
            </a:r>
          </a:p>
          <a:p>
            <a:r>
              <a:rPr lang="en-US" dirty="0"/>
              <a:t>You don’t need details—</a:t>
            </a:r>
            <a:r>
              <a:rPr lang="en-US" b="1" dirty="0"/>
              <a:t>one sentence is enough</a:t>
            </a:r>
            <a:r>
              <a:rPr lang="en-US" dirty="0"/>
              <a:t>.</a:t>
            </a:r>
          </a:p>
          <a:p>
            <a:r>
              <a:rPr lang="en-US" b="1" dirty="0"/>
              <a:t>How to Add It to the Script (Without Rewriting Everything)</a:t>
            </a:r>
          </a:p>
          <a:p>
            <a:r>
              <a:rPr lang="en-US" dirty="0"/>
              <a:t>Use a brief bridge like:</a:t>
            </a:r>
          </a:p>
          <a:p>
            <a:r>
              <a:rPr lang="en-US" i="1" dirty="0"/>
              <a:t>“That history isn’t abstract—right here in [city/region], workers…”</a:t>
            </a:r>
            <a:endParaRPr lang="en-US" dirty="0"/>
          </a:p>
          <a:p>
            <a:r>
              <a:rPr lang="en-US" i="1" dirty="0"/>
              <a:t>“In our own community, educators and workers have had to fight for…”</a:t>
            </a:r>
            <a:endParaRPr lang="en-US" dirty="0"/>
          </a:p>
          <a:p>
            <a:r>
              <a:rPr lang="en-US" i="1" dirty="0"/>
              <a:t>“This town knows what labor struggle looks like…”</a:t>
            </a:r>
            <a:endParaRPr lang="en-US" dirty="0"/>
          </a:p>
          <a:p>
            <a:r>
              <a:rPr lang="en-US" dirty="0"/>
              <a:t>Then add </a:t>
            </a:r>
            <a:r>
              <a:rPr lang="en-US" b="1" dirty="0"/>
              <a:t>one concrete example</a:t>
            </a:r>
            <a:r>
              <a:rPr lang="en-US" dirty="0"/>
              <a:t>, and move on.</a:t>
            </a:r>
          </a:p>
          <a:p>
            <a:r>
              <a:rPr lang="en-US" b="1" dirty="0"/>
              <a:t>What Counts as “Labor History” for Educators</a:t>
            </a:r>
          </a:p>
          <a:p>
            <a:r>
              <a:rPr lang="en-US" dirty="0"/>
              <a:t>Not just factories or mines. Examples include:</a:t>
            </a:r>
          </a:p>
          <a:p>
            <a:r>
              <a:rPr lang="en-US" dirty="0"/>
              <a:t>Teacher strikes or sickouts</a:t>
            </a:r>
          </a:p>
          <a:p>
            <a:r>
              <a:rPr lang="en-US" dirty="0"/>
              <a:t>School integration or desegregation fights</a:t>
            </a:r>
          </a:p>
          <a:p>
            <a:r>
              <a:rPr lang="en-US" dirty="0"/>
              <a:t>Battles over class size, safety, or pay</a:t>
            </a:r>
          </a:p>
          <a:p>
            <a:r>
              <a:rPr lang="en-US" dirty="0"/>
              <a:t>Bus drivers, cafeteria workers, and custodians organizing</a:t>
            </a:r>
          </a:p>
          <a:p>
            <a:r>
              <a:rPr lang="en-US" dirty="0"/>
              <a:t>Public-sector workers winning collective bargaining rights</a:t>
            </a:r>
          </a:p>
          <a:p>
            <a:r>
              <a:rPr lang="en-US" dirty="0"/>
              <a:t>If it involved </a:t>
            </a:r>
            <a:r>
              <a:rPr lang="en-US" b="1" dirty="0"/>
              <a:t>risk, retaliation, or organizing</a:t>
            </a:r>
            <a:r>
              <a:rPr lang="en-US" dirty="0"/>
              <a:t>, it counts.</a:t>
            </a:r>
          </a:p>
          <a:p>
            <a:endParaRPr lang="en-US" dirty="0"/>
          </a:p>
          <a:p>
            <a:r>
              <a:rPr lang="en-US" b="1" dirty="0"/>
              <a:t>If You Don’t Know the History</a:t>
            </a:r>
          </a:p>
          <a:p>
            <a:r>
              <a:rPr lang="en-US" dirty="0"/>
              <a:t>That’s okay. Try:</a:t>
            </a:r>
          </a:p>
          <a:p>
            <a:r>
              <a:rPr lang="en-US" i="1" dirty="0"/>
              <a:t>“Every community has a labor story—even if we’re still uncovering ours.”</a:t>
            </a:r>
            <a:endParaRPr lang="en-US" dirty="0"/>
          </a:p>
          <a:p>
            <a:r>
              <a:rPr lang="en-US" i="1" dirty="0"/>
              <a:t>“The struggle didn’t start with us, and it won’t end with us—but we’re part of it.”</a:t>
            </a:r>
            <a:endParaRPr lang="en-US" dirty="0"/>
          </a:p>
          <a:p>
            <a:endParaRPr lang="en-US" dirty="0"/>
          </a:p>
          <a:p>
            <a:r>
              <a:rPr lang="en-US" dirty="0"/>
              <a:t>---</a:t>
            </a:r>
          </a:p>
          <a:p>
            <a:endParaRPr lang="en-US" b="1" dirty="0"/>
          </a:p>
          <a:p>
            <a:r>
              <a:rPr lang="en-US" b="1" dirty="0"/>
              <a:t>Script (read or adapt):</a:t>
            </a:r>
            <a:endParaRPr lang="en-US" dirty="0"/>
          </a:p>
          <a:p>
            <a:pPr rtl="0" fontAlgn="base"/>
            <a:r>
              <a:rPr lang="en-US" sz="1200" b="0" i="0" kern="1200" dirty="0">
                <a:solidFill>
                  <a:schemeClr val="tx1"/>
                </a:solidFill>
                <a:effectLst/>
                <a:latin typeface="+mn-lt"/>
                <a:ea typeface="+mn-ea"/>
                <a:cs typeface="+mn-cs"/>
              </a:rPr>
              <a:t>May Day, International Workers’ Day, wasn’t handed to us by anyone in power. We won it. That fight started right here in the United States, in Chicago in the 1880s, when workers, many of them immigrants, demanded something radical for the time: an eight-hour workday. They believed working people deserved time to live, not just survive.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At Haymarket Square, that demand was met with brutal repression: violence, arrests, and executions. Instead of silencing the movement, it lit a spark. That spark grew into a global tradition of resistance and solidarity that workers around the world still carry forward every May 1.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There’s a reason May Day isn’t officially recognized in this country. It reminds those in power what happens when working people organize and refuse to stay quiet.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From Haymarket to Blair Mountain, from the Flint Sit-Down Strike to the sanitation workers in Memphis, every gain working people have made came through collective struggle. Workers faced police violence, private militias, prison cells, blacklists, and worse. And still, they organized. Those fights aren’t just history lessons. They’re alive today in every contract campaign, every picket line, every strike vote, and every moment someone chooses solidarity over fear.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And let’s be clear: as educators, we are workers. Our classrooms and campuses are workplaces. Our working conditions are our students’ learning conditions. When politicians and billionaires underfund public education, weaken unions, and treat educators as disposable, they’re attacking our communities.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Right now, all across the country, from fruit fields in California to classrooms in Chicago, from kitchens in Queens to loading docks in Atlanta, working people are standing up together. NEA members are linking arms with laborers, parents, students, immigrants, and neighbors to demand dignity, justice, safe communities, and real investment in people, not billionaire profit margins.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On May 1, we honor the workers who fought, bled, and died at Haymarket, at Blair Mountain, and everywhere in between by continuing their struggle. This isn’t symbolic. This is collective action. This is a line in the sand.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We’re turning the page toward a future where working families lead, immigrants are protected, and no one is left behind, and we’re building that future together</a:t>
            </a:r>
            <a:r>
              <a:rPr lang="en-US" dirty="0"/>
              <a:t>.</a:t>
            </a:r>
          </a:p>
        </p:txBody>
      </p:sp>
      <p:sp>
        <p:nvSpPr>
          <p:cNvPr id="4" name="Slide Number Placeholder 3">
            <a:extLst>
              <a:ext uri="{FF2B5EF4-FFF2-40B4-BE49-F238E27FC236}">
                <a16:creationId xmlns:a16="http://schemas.microsoft.com/office/drawing/2014/main" id="{3C0EE328-DFC4-11AA-5BE1-C617682DE031}"/>
              </a:ext>
            </a:extLst>
          </p:cNvPr>
          <p:cNvSpPr>
            <a:spLocks noGrp="1"/>
          </p:cNvSpPr>
          <p:nvPr>
            <p:ph type="sldNum" sz="quarter" idx="5"/>
          </p:nvPr>
        </p:nvSpPr>
        <p:spPr/>
        <p:txBody>
          <a:bodyPr/>
          <a:lstStyle/>
          <a:p>
            <a:fld id="{721E8F2B-36A4-49B0-BEFF-AE8106AA5FB5}" type="slidenum">
              <a:t>5</a:t>
            </a:fld>
            <a:endParaRPr lang="en-US"/>
          </a:p>
        </p:txBody>
      </p:sp>
    </p:spTree>
    <p:extLst>
      <p:ext uri="{BB962C8B-B14F-4D97-AF65-F5344CB8AC3E}">
        <p14:creationId xmlns:p14="http://schemas.microsoft.com/office/powerpoint/2010/main" val="324097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833F-8EA9-62DA-00FB-75CA6B96A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EA527-A53F-70C5-1C73-DBD3FB28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7E59A-B9C3-4287-B8D5-D42F1DB3137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A62AA36-DCE5-EC22-D372-973355A0E4E5}"/>
              </a:ext>
            </a:extLst>
          </p:cNvPr>
          <p:cNvSpPr>
            <a:spLocks noGrp="1"/>
          </p:cNvSpPr>
          <p:nvPr>
            <p:ph type="sldNum" sz="quarter" idx="5"/>
          </p:nvPr>
        </p:nvSpPr>
        <p:spPr/>
        <p:txBody>
          <a:bodyPr/>
          <a:lstStyle/>
          <a:p>
            <a:fld id="{721E8F2B-36A4-49B0-BEFF-AE8106AA5FB5}" type="slidenum">
              <a:t>6</a:t>
            </a:fld>
            <a:endParaRPr lang="en-US"/>
          </a:p>
        </p:txBody>
      </p:sp>
    </p:spTree>
    <p:extLst>
      <p:ext uri="{BB962C8B-B14F-4D97-AF65-F5344CB8AC3E}">
        <p14:creationId xmlns:p14="http://schemas.microsoft.com/office/powerpoint/2010/main" val="383065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7A740-4D69-ACB5-5E35-7EACA5270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0E4C7-A5F1-777C-1C39-956E023B9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98FEF-6617-161B-D9B3-01697D989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586B2-6C22-1143-26EC-FA9C14A6BE80}"/>
              </a:ext>
            </a:extLst>
          </p:cNvPr>
          <p:cNvSpPr>
            <a:spLocks noGrp="1"/>
          </p:cNvSpPr>
          <p:nvPr>
            <p:ph type="sldNum" sz="quarter" idx="5"/>
          </p:nvPr>
        </p:nvSpPr>
        <p:spPr/>
        <p:txBody>
          <a:bodyPr/>
          <a:lstStyle/>
          <a:p>
            <a:fld id="{721E8F2B-36A4-49B0-BEFF-AE8106AA5FB5}" type="slidenum">
              <a:t>7</a:t>
            </a:fld>
            <a:endParaRPr lang="en-US"/>
          </a:p>
        </p:txBody>
      </p:sp>
    </p:spTree>
    <p:extLst>
      <p:ext uri="{BB962C8B-B14F-4D97-AF65-F5344CB8AC3E}">
        <p14:creationId xmlns:p14="http://schemas.microsoft.com/office/powerpoint/2010/main" val="319219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FBBE1-1E17-ACF0-4F79-BDEC18013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23B2A-5C06-BD33-1D77-519526348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DA2FD-99F7-50F3-3613-057F3558E3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CF38B6-2E35-5249-C002-4A3B90C515D1}"/>
              </a:ext>
            </a:extLst>
          </p:cNvPr>
          <p:cNvSpPr>
            <a:spLocks noGrp="1"/>
          </p:cNvSpPr>
          <p:nvPr>
            <p:ph type="sldNum" sz="quarter" idx="5"/>
          </p:nvPr>
        </p:nvSpPr>
        <p:spPr/>
        <p:txBody>
          <a:bodyPr/>
          <a:lstStyle/>
          <a:p>
            <a:fld id="{721E8F2B-36A4-49B0-BEFF-AE8106AA5FB5}" type="slidenum">
              <a:rPr lang="en-US" smtClean="0"/>
              <a:t>8</a:t>
            </a:fld>
            <a:endParaRPr lang="en-US"/>
          </a:p>
        </p:txBody>
      </p:sp>
    </p:spTree>
    <p:extLst>
      <p:ext uri="{BB962C8B-B14F-4D97-AF65-F5344CB8AC3E}">
        <p14:creationId xmlns:p14="http://schemas.microsoft.com/office/powerpoint/2010/main" val="242213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3DCA5-82C7-3140-9BA1-73A022D2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4F9FD-821E-11D6-879A-B6B76A2D4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59795-3B2D-9136-FFDD-24DE03EDE9AC}"/>
              </a:ext>
            </a:extLst>
          </p:cNvPr>
          <p:cNvSpPr>
            <a:spLocks noGrp="1"/>
          </p:cNvSpPr>
          <p:nvPr>
            <p:ph type="body" idx="1"/>
          </p:nvPr>
        </p:nvSpPr>
        <p:spPr/>
        <p:txBody>
          <a:bodyPr/>
          <a:lstStyle/>
          <a:p>
            <a:r>
              <a:rPr lang="en-US" i="1" dirty="0">
                <a:ea typeface="Calibri"/>
                <a:cs typeface="Calibri"/>
              </a:rPr>
              <a:t>NLRB Context (if needed) and Question to the audience.</a:t>
            </a:r>
            <a:br>
              <a:rPr lang="en-US" i="1" dirty="0">
                <a:ea typeface="Calibri"/>
                <a:cs typeface="Calibri"/>
              </a:rPr>
            </a:br>
            <a:endParaRPr lang="en-US" i="1" dirty="0">
              <a:ea typeface="Calibri"/>
              <a:cs typeface="Calibri"/>
            </a:endParaRPr>
          </a:p>
          <a:p>
            <a:r>
              <a:rPr lang="en-US" b="1" u="sng" dirty="0">
                <a:ea typeface="Calibri"/>
                <a:cs typeface="Calibri"/>
              </a:rPr>
              <a:t>Context</a:t>
            </a:r>
            <a:br>
              <a:rPr lang="en-US" dirty="0">
                <a:ea typeface="Calibri"/>
                <a:cs typeface="Calibri"/>
              </a:rPr>
            </a:br>
            <a:r>
              <a:rPr lang="en-US" b="1" dirty="0"/>
              <a:t>NLRB (National Labor Relations Board):</a:t>
            </a:r>
            <a:br>
              <a:rPr lang="en-US" dirty="0"/>
            </a:br>
            <a:r>
              <a:rPr lang="en-US" dirty="0"/>
              <a:t>The National Labor Relations Board is an independent federal government agency responsible for enforcing U.S. labor law in the private sector. It oversees union representation elections, investigates unfair labor practice charges, and adjudicates labor disputes between employers and unions under the National Labor Relations Act (NLRA).</a:t>
            </a:r>
          </a:p>
          <a:p>
            <a:br>
              <a:rPr lang="en-US" dirty="0"/>
            </a:br>
            <a:r>
              <a:rPr lang="en-US" dirty="0"/>
              <a:t>The NLRB </a:t>
            </a:r>
            <a:r>
              <a:rPr lang="en-US" b="0" dirty="0"/>
              <a:t>primarily covers private-sector workplaces. Public-sector workers (such as public schools) are typically covered by separate state labor laws, and some states have their own labor relations boards to handle those disputes.</a:t>
            </a:r>
          </a:p>
          <a:p>
            <a:br>
              <a:rPr lang="en-US" dirty="0">
                <a:ea typeface="Calibri"/>
                <a:cs typeface="Calibri"/>
              </a:rPr>
            </a:br>
            <a:r>
              <a:rPr lang="en-US" b="1" u="sng" dirty="0">
                <a:ea typeface="Calibri"/>
                <a:cs typeface="Calibri"/>
              </a:rPr>
              <a:t>Question</a:t>
            </a:r>
          </a:p>
          <a:p>
            <a:r>
              <a:rPr lang="en-US" b="1" dirty="0">
                <a:ea typeface="Calibri"/>
                <a:cs typeface="Calibri"/>
              </a:rPr>
              <a:t>What is the punishment for breaking labor law?</a:t>
            </a:r>
            <a:br>
              <a:rPr lang="en-US" b="1" dirty="0">
                <a:ea typeface="Calibri"/>
                <a:cs typeface="Calibri"/>
              </a:rPr>
            </a:br>
            <a:br>
              <a:rPr lang="en-US" b="1" dirty="0">
                <a:ea typeface="Calibri"/>
                <a:cs typeface="Calibri"/>
              </a:rPr>
            </a:br>
            <a:r>
              <a:rPr lang="en-US" b="0" i="0" dirty="0">
                <a:solidFill>
                  <a:srgbClr val="3F3F46"/>
                </a:solidFill>
                <a:effectLst/>
                <a:latin typeface="Open Sans" panose="020B0606030504020204" pitchFamily="34" charset="0"/>
                <a:ea typeface="Calibri"/>
                <a:cs typeface="Calibri"/>
              </a:rPr>
              <a:t>They’re asked not to engage in the illegal activity again through an injunction. They’re fined or might have to pay back pay or something monetary—but more often than not, fines on bosses for breaking labor law are more of an invoice than punitive.</a:t>
            </a:r>
          </a:p>
          <a:p>
            <a:endParaRPr lang="en-US" b="0" i="0" dirty="0">
              <a:solidFill>
                <a:srgbClr val="3F3F46"/>
              </a:solidFill>
              <a:effectLst/>
              <a:latin typeface="Open Sans" panose="020B0606030504020204" pitchFamily="34" charset="0"/>
              <a:ea typeface="Calibri"/>
              <a:cs typeface="Calibri"/>
            </a:endParaRPr>
          </a:p>
          <a:p>
            <a:r>
              <a:rPr lang="en-US" b="0" i="0" dirty="0">
                <a:solidFill>
                  <a:srgbClr val="3F3F46"/>
                </a:solidFill>
                <a:effectLst/>
                <a:latin typeface="Open Sans" panose="020B0606030504020204" pitchFamily="34" charset="0"/>
                <a:ea typeface="Calibri"/>
                <a:cs typeface="Calibri"/>
              </a:rPr>
              <a:t>Elon Musk, who will be making more money than every elementary school educator in the United States combined, is suing to argue that the National Labor Relations Board is unconstitutional and disagrees with the existence of unions. He spent more than $200 million in the 2024 election, supporting anti-worker candidates. That’s more than the 2004 election altogether. That’s also equivalent to the average educator spending $36 of their own money on elections.</a:t>
            </a:r>
          </a:p>
          <a:p>
            <a:endParaRPr lang="en-US" b="0" i="0" dirty="0">
              <a:solidFill>
                <a:srgbClr val="3F3F46"/>
              </a:solidFill>
              <a:effectLst/>
              <a:latin typeface="Open Sans" panose="020B0606030504020204" pitchFamily="34" charset="0"/>
              <a:ea typeface="Calibri"/>
              <a:cs typeface="Calibri"/>
            </a:endParaRPr>
          </a:p>
          <a:p>
            <a:endParaRPr lang="en-US" b="0" i="0" dirty="0">
              <a:solidFill>
                <a:srgbClr val="D1D5DB"/>
              </a:solidFill>
              <a:effectLst/>
              <a:latin typeface="Söhne"/>
              <a:ea typeface="Calibri"/>
              <a:cs typeface="Calibri"/>
            </a:endParaRPr>
          </a:p>
          <a:p>
            <a:endParaRPr lang="en-US" dirty="0"/>
          </a:p>
        </p:txBody>
      </p:sp>
      <p:sp>
        <p:nvSpPr>
          <p:cNvPr id="4" name="Slide Number Placeholder 3">
            <a:extLst>
              <a:ext uri="{FF2B5EF4-FFF2-40B4-BE49-F238E27FC236}">
                <a16:creationId xmlns:a16="http://schemas.microsoft.com/office/drawing/2014/main" id="{A85D27A3-9C50-057C-8197-825120F21DCE}"/>
              </a:ext>
            </a:extLst>
          </p:cNvPr>
          <p:cNvSpPr>
            <a:spLocks noGrp="1"/>
          </p:cNvSpPr>
          <p:nvPr>
            <p:ph type="sldNum" sz="quarter" idx="5"/>
          </p:nvPr>
        </p:nvSpPr>
        <p:spPr/>
        <p:txBody>
          <a:bodyPr/>
          <a:lstStyle/>
          <a:p>
            <a:fld id="{721E8F2B-36A4-49B0-BEFF-AE8106AA5FB5}" type="slidenum">
              <a:t>9</a:t>
            </a:fld>
            <a:endParaRPr lang="en-US"/>
          </a:p>
        </p:txBody>
      </p:sp>
    </p:spTree>
    <p:extLst>
      <p:ext uri="{BB962C8B-B14F-4D97-AF65-F5344CB8AC3E}">
        <p14:creationId xmlns:p14="http://schemas.microsoft.com/office/powerpoint/2010/main" val="397884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7" r:id="rId1"/>
    <p:sldLayoutId id="2147483661" r:id="rId2"/>
    <p:sldLayoutId id="2147483662" r:id="rId3"/>
    <p:sldLayoutId id="2147483718" r:id="rId4"/>
    <p:sldLayoutId id="2147483663" r:id="rId5"/>
    <p:sldLayoutId id="2147483664" r:id="rId6"/>
    <p:sldLayoutId id="2147483719" r:id="rId7"/>
    <p:sldLayoutId id="2147483665" r:id="rId8"/>
    <p:sldLayoutId id="2147483666" r:id="rId9"/>
    <p:sldLayoutId id="2147483667" r:id="rId10"/>
    <p:sldLayoutId id="2147483720" r:id="rId11"/>
    <p:sldLayoutId id="2147483721" r:id="rId12"/>
    <p:sldLayoutId id="2147483668" r:id="rId13"/>
    <p:sldLayoutId id="2147483669"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sv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DCC40F-FBC0-2780-6738-2EEC103332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B9D45A-DB2B-F3E1-1A49-8539F0006F79}"/>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3">
            <a:extLst>
              <a:ext uri="{FF2B5EF4-FFF2-40B4-BE49-F238E27FC236}">
                <a16:creationId xmlns:a16="http://schemas.microsoft.com/office/drawing/2014/main" id="{4AB370F3-3EAF-7407-0C68-DD0FACC80D3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95752" y="403412"/>
            <a:ext cx="2727549" cy="825947"/>
          </a:xfrm>
          <a:prstGeom prst="rect">
            <a:avLst/>
          </a:prstGeom>
        </p:spPr>
      </p:pic>
      <p:sp>
        <p:nvSpPr>
          <p:cNvPr id="15" name="TextBox 14">
            <a:extLst>
              <a:ext uri="{FF2B5EF4-FFF2-40B4-BE49-F238E27FC236}">
                <a16:creationId xmlns:a16="http://schemas.microsoft.com/office/drawing/2014/main" id="{26010E22-F7DA-5F8A-BB08-D9F1631B334E}"/>
              </a:ext>
            </a:extLst>
          </p:cNvPr>
          <p:cNvSpPr txBox="1"/>
          <p:nvPr/>
        </p:nvSpPr>
        <p:spPr>
          <a:xfrm>
            <a:off x="0" y="1943978"/>
            <a:ext cx="12192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0" b="1" spc="20" dirty="0">
                <a:solidFill>
                  <a:srgbClr val="FFFFFF"/>
                </a:solidFill>
                <a:latin typeface="GoodPro-Black" panose="020B0804020101020102" pitchFamily="34" charset="77"/>
                <a:ea typeface="+mn-lt"/>
                <a:cs typeface="Arial" panose="020B0604020202020204" pitchFamily="34" charset="0"/>
              </a:rPr>
              <a:t>MAY</a:t>
            </a:r>
            <a:r>
              <a:rPr lang="en-US" sz="12000" b="1" spc="20" dirty="0">
                <a:solidFill>
                  <a:srgbClr val="FFFFFF"/>
                </a:solidFill>
                <a:latin typeface="GoodPro-Black" panose="020B0804020101020102" pitchFamily="34" charset="77"/>
                <a:ea typeface="+mn-lt"/>
                <a:cs typeface="+mn-lt"/>
              </a:rPr>
              <a:t> DAY 2026</a:t>
            </a:r>
          </a:p>
          <a:p>
            <a:pPr algn="ctr"/>
            <a:r>
              <a:rPr lang="en-US" sz="7200" b="1" spc="20" dirty="0">
                <a:solidFill>
                  <a:srgbClr val="FFFFFF"/>
                </a:solidFill>
                <a:latin typeface="GoodPro-Black" panose="020B0804020101020102" pitchFamily="34" charset="77"/>
                <a:ea typeface="+mn-lt"/>
                <a:cs typeface="+mn-lt"/>
              </a:rPr>
              <a:t>ORGANIZING FOR POWER</a:t>
            </a:r>
            <a:endParaRPr lang="en-US" sz="7200" b="1" dirty="0">
              <a:latin typeface="GoodPro-Black" panose="020B0804020101020102" pitchFamily="34" charset="77"/>
            </a:endParaRPr>
          </a:p>
        </p:txBody>
      </p:sp>
      <p:pic>
        <p:nvPicPr>
          <p:cNvPr id="5" name="Picture 4" descr="A black background with white text&#10;&#10;AI-generated content may be incorrect.">
            <a:extLst>
              <a:ext uri="{FF2B5EF4-FFF2-40B4-BE49-F238E27FC236}">
                <a16:creationId xmlns:a16="http://schemas.microsoft.com/office/drawing/2014/main" id="{EE02A0E3-BDE9-A328-5092-897294FA6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 y="0"/>
            <a:ext cx="12187070" cy="6860774"/>
          </a:xfrm>
          <a:prstGeom prst="rect">
            <a:avLst/>
          </a:prstGeom>
        </p:spPr>
      </p:pic>
    </p:spTree>
    <p:extLst>
      <p:ext uri="{BB962C8B-B14F-4D97-AF65-F5344CB8AC3E}">
        <p14:creationId xmlns:p14="http://schemas.microsoft.com/office/powerpoint/2010/main" val="1890711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FFB112AE-FA11-BF91-B4FC-3C8717EB4B93}"/>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D8A13D57-8DE2-3360-DE69-0AF8A21EFF3C}"/>
              </a:ext>
            </a:extLst>
          </p:cNvPr>
          <p:cNvPicPr>
            <a:picLocks noChangeAspect="1"/>
          </p:cNvPicPr>
          <p:nvPr/>
        </p:nvPicPr>
        <p:blipFill>
          <a:blip r:embed="rId5">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E5B73CD9-8063-7E1D-0DAC-37E171C67315}"/>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A107042E-CBBB-10AF-7F73-AF8AE963C5BE}"/>
              </a:ext>
            </a:extLst>
          </p:cNvPr>
          <p:cNvSpPr txBox="1"/>
          <p:nvPr/>
        </p:nvSpPr>
        <p:spPr>
          <a:xfrm>
            <a:off x="530506" y="1084290"/>
            <a:ext cx="89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How we fight back</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00402DB9-8E85-5F64-1337-9755141F7BE8}"/>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7" name="TextBox 416">
            <a:extLst>
              <a:ext uri="{FF2B5EF4-FFF2-40B4-BE49-F238E27FC236}">
                <a16:creationId xmlns:a16="http://schemas.microsoft.com/office/drawing/2014/main" id="{387EFA5D-B72D-0E3B-3E5C-268B018B58EB}"/>
              </a:ext>
            </a:extLst>
          </p:cNvPr>
          <p:cNvSpPr txBox="1"/>
          <p:nvPr/>
        </p:nvSpPr>
        <p:spPr>
          <a:xfrm>
            <a:off x="172100" y="1742089"/>
            <a:ext cx="642872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Organized people vs. organized money</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The billionaire class has wealth and influence; working people have numbers, relationships, and the ability to act together</a:t>
            </a:r>
          </a:p>
          <a:p>
            <a:pPr marL="800100" lvl="1" indent="-342900">
              <a:buFont typeface="Arial" panose="020B0604020202020204" pitchFamily="34" charset="0"/>
              <a:buChar char="•"/>
            </a:pPr>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Power grows through solidarity, our stories, and our actions!</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When we name the injustice, identify who benefits, and invite people into collective action, we shift the balance of power!</a:t>
            </a:r>
          </a:p>
          <a:p>
            <a:pPr lvl="1"/>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May Day is about testing our ability to organize</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Not every action is HUGE, but every movement starts somewhere</a:t>
            </a:r>
          </a:p>
          <a:p>
            <a:pPr marL="800100" lvl="1" indent="-342900">
              <a:buFont typeface="Arial" panose="020B0604020202020204" pitchFamily="34" charset="0"/>
              <a:buChar char="•"/>
            </a:pPr>
            <a:endParaRPr lang="en-US" sz="2000" b="1" dirty="0">
              <a:latin typeface="Trebuchet MS"/>
            </a:endParaRPr>
          </a:p>
          <a:p>
            <a:pPr lvl="1"/>
            <a:endParaRPr lang="en-US" sz="2000" b="1" dirty="0">
              <a:latin typeface="Trebuchet MS"/>
            </a:endParaRPr>
          </a:p>
          <a:p>
            <a:pPr marL="342900" indent="-342900">
              <a:buFont typeface="Arial" panose="020B0604020202020204" pitchFamily="34" charset="0"/>
              <a:buChar char="•"/>
            </a:pPr>
            <a:endParaRPr lang="en-US" dirty="0"/>
          </a:p>
        </p:txBody>
      </p:sp>
      <p:pic>
        <p:nvPicPr>
          <p:cNvPr id="2" name="Video 12">
            <a:hlinkClick r:id="" action="ppaction://media"/>
            <a:extLst>
              <a:ext uri="{FF2B5EF4-FFF2-40B4-BE49-F238E27FC236}">
                <a16:creationId xmlns:a16="http://schemas.microsoft.com/office/drawing/2014/main" id="{2D6AFC46-8C1E-3630-6CC3-E0F9A10EDEFC}"/>
              </a:ext>
            </a:extLst>
          </p:cNvPr>
          <p:cNvPicPr>
            <a:picLocks noChangeAspect="1"/>
          </p:cNvPicPr>
          <p:nvPr>
            <a:videoFile r:link="rId1"/>
            <p:extLst>
              <p:ext uri="{DAA4B4D4-6D71-4841-9C94-3DE7FCFB9230}">
                <p14:media xmlns:p14="http://schemas.microsoft.com/office/powerpoint/2010/main" r:embed="rId2">
                  <p14:trim st="48815.9049"/>
                </p14:media>
              </p:ext>
            </p:extLst>
          </p:nvPr>
        </p:nvPicPr>
        <p:blipFill rotWithShape="1">
          <a:blip r:embed="rId6"/>
          <a:srcRect l="10788" t="14108" r="12861" b="9542"/>
          <a:stretch/>
        </p:blipFill>
        <p:spPr>
          <a:xfrm>
            <a:off x="6853979" y="2060725"/>
            <a:ext cx="5165921" cy="2905831"/>
          </a:xfrm>
          <a:prstGeom prst="rect">
            <a:avLst/>
          </a:prstGeom>
          <a:ln w="76200">
            <a:solidFill>
              <a:srgbClr val="C00000"/>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F604753-7636-3DBD-1C21-A83D84BDA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9" y="0"/>
            <a:ext cx="12193929" cy="862836"/>
          </a:xfrm>
          <a:prstGeom prst="rect">
            <a:avLst/>
          </a:prstGeom>
        </p:spPr>
      </p:pic>
    </p:spTree>
    <p:extLst>
      <p:ext uri="{BB962C8B-B14F-4D97-AF65-F5344CB8AC3E}">
        <p14:creationId xmlns:p14="http://schemas.microsoft.com/office/powerpoint/2010/main" val="207032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70F5CE-57E4-9F11-ED0F-AC98CA49F0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0F1593-88E4-82AC-50AD-D65702F72D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8" t="-24" r="2818" b="3299"/>
          <a:stretch>
            <a:fillRect/>
          </a:stretch>
        </p:blipFill>
        <p:spPr bwMode="auto">
          <a:xfrm>
            <a:off x="-288140" y="-300037"/>
            <a:ext cx="13475502" cy="93516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1517EA-CF7A-A40C-4A4A-F35D4B8D3CA7}"/>
              </a:ext>
            </a:extLst>
          </p:cNvPr>
          <p:cNvPicPr>
            <a:picLocks noChangeAspect="1"/>
          </p:cNvPicPr>
          <p:nvPr/>
        </p:nvPicPr>
        <p:blipFill>
          <a:blip r:embed="rId5">
            <a:duotone>
              <a:prstClr val="black"/>
              <a:schemeClr val="tx2">
                <a:tint val="45000"/>
                <a:satMod val="400000"/>
              </a:schemeClr>
            </a:duotone>
            <a:alphaModFix amt="70000"/>
          </a:blip>
          <a:stretch>
            <a:fillRect/>
          </a:stretch>
        </p:blipFill>
        <p:spPr>
          <a:xfrm>
            <a:off x="393538" y="834011"/>
            <a:ext cx="7163177" cy="5209602"/>
          </a:xfrm>
          <a:prstGeom prst="rect">
            <a:avLst/>
          </a:prstGeom>
          <a:ln w="76200">
            <a:solidFill>
              <a:srgbClr val="C00000"/>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F79A3B3-4711-B2AF-7161-774A033674B4}"/>
              </a:ext>
            </a:extLst>
          </p:cNvPr>
          <p:cNvSpPr txBox="1"/>
          <p:nvPr/>
        </p:nvSpPr>
        <p:spPr>
          <a:xfrm>
            <a:off x="775687" y="2436808"/>
            <a:ext cx="639756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spc="20" dirty="0">
                <a:solidFill>
                  <a:srgbClr val="FFFFFF"/>
                </a:solidFill>
                <a:latin typeface="GoodPro-Black" panose="020B0804020101020102" pitchFamily="34" charset="77"/>
              </a:rPr>
              <a:t>HOW DO WE BUILD</a:t>
            </a:r>
            <a:br>
              <a:rPr lang="en-US" sz="6000" b="1" spc="20" dirty="0">
                <a:solidFill>
                  <a:srgbClr val="FFFFFF"/>
                </a:solidFill>
                <a:latin typeface="GoodPro-Black" panose="020B0804020101020102" pitchFamily="34" charset="77"/>
              </a:rPr>
            </a:br>
            <a:r>
              <a:rPr lang="en-US" sz="6000" b="1" spc="20" dirty="0">
                <a:solidFill>
                  <a:srgbClr val="FFFFFF"/>
                </a:solidFill>
                <a:latin typeface="GoodPro-Black" panose="020B0804020101020102" pitchFamily="34" charset="77"/>
              </a:rPr>
              <a:t>FOR MAY DAY?</a:t>
            </a:r>
            <a:endParaRPr lang="en-US" b="1" dirty="0">
              <a:latin typeface="GoodPro-Black" panose="020B0804020101020102" pitchFamily="34" charset="77"/>
            </a:endParaRPr>
          </a:p>
        </p:txBody>
      </p:sp>
      <p:pic>
        <p:nvPicPr>
          <p:cNvPr id="4" name="Picture 3" descr="A group of people holding signs&#10;&#10;AI-generated content may be incorrect.">
            <a:extLst>
              <a:ext uri="{FF2B5EF4-FFF2-40B4-BE49-F238E27FC236}">
                <a16:creationId xmlns:a16="http://schemas.microsoft.com/office/drawing/2014/main" id="{BC545E67-25CD-E1C8-813E-105C38A040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40" y="-300038"/>
            <a:ext cx="13475502" cy="9347755"/>
          </a:xfrm>
          <a:prstGeom prst="rect">
            <a:avLst/>
          </a:prstGeom>
        </p:spPr>
      </p:pic>
    </p:spTree>
    <p:extLst>
      <p:ext uri="{BB962C8B-B14F-4D97-AF65-F5344CB8AC3E}">
        <p14:creationId xmlns:p14="http://schemas.microsoft.com/office/powerpoint/2010/main" val="273860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17EF6252-0B31-7055-3F21-752F3CF5A9A8}"/>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01881CDA-7FAA-246B-6521-A70B89668B2B}"/>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94AD8A59-4FED-6D0C-9545-05CD17F7B0A2}"/>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F02ABAB5-FD02-CB4B-1F9D-864F41520430}"/>
              </a:ext>
            </a:extLst>
          </p:cNvPr>
          <p:cNvSpPr txBox="1"/>
          <p:nvPr/>
        </p:nvSpPr>
        <p:spPr>
          <a:xfrm>
            <a:off x="530506" y="1084290"/>
            <a:ext cx="89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How do we build for May Day?</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70D4DA5C-D361-028A-9825-66DDC1184CD4}"/>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7" name="TextBox 416">
            <a:extLst>
              <a:ext uri="{FF2B5EF4-FFF2-40B4-BE49-F238E27FC236}">
                <a16:creationId xmlns:a16="http://schemas.microsoft.com/office/drawing/2014/main" id="{41F69887-8F49-1DF3-925A-6F528E559613}"/>
              </a:ext>
            </a:extLst>
          </p:cNvPr>
          <p:cNvSpPr txBox="1"/>
          <p:nvPr/>
        </p:nvSpPr>
        <p:spPr>
          <a:xfrm>
            <a:off x="342795" y="1742089"/>
            <a:ext cx="62580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Let us know you’re interested!</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This spring, NEA, locals like ours, and allies will be sharing different opportunities</a:t>
            </a:r>
          </a:p>
          <a:p>
            <a:pPr lvl="1"/>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Host or Join a May Day Event​</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NEA has a ton of resources for us to get started at </a:t>
            </a:r>
            <a:r>
              <a:rPr lang="en-US" sz="2000" b="1" dirty="0" err="1">
                <a:ea typeface="Open Sans SemiBold" panose="020B0606030504020204" pitchFamily="34" charset="0"/>
                <a:cs typeface="Open Sans SemiBold" panose="020B0606030504020204" pitchFamily="34" charset="0"/>
              </a:rPr>
              <a:t>NEA.org</a:t>
            </a:r>
            <a:r>
              <a:rPr lang="en-US" sz="2000" b="1" dirty="0">
                <a:ea typeface="Open Sans SemiBold" panose="020B0606030504020204" pitchFamily="34" charset="0"/>
                <a:cs typeface="Open Sans SemiBold" panose="020B0606030504020204" pitchFamily="34" charset="0"/>
              </a:rPr>
              <a:t>/</a:t>
            </a:r>
            <a:r>
              <a:rPr lang="en-US" sz="2000" b="1" dirty="0" err="1">
                <a:ea typeface="Open Sans SemiBold" panose="020B0606030504020204" pitchFamily="34" charset="0"/>
                <a:cs typeface="Open Sans SemiBold" panose="020B0606030504020204" pitchFamily="34" charset="0"/>
              </a:rPr>
              <a:t>MayDayToolkit</a:t>
            </a:r>
            <a:endParaRPr lang="en-US" sz="2000" b="1" dirty="0">
              <a:ea typeface="Open Sans SemiBold" panose="020B0606030504020204" pitchFamily="34" charset="0"/>
              <a:cs typeface="Open Sans SemiBold" panose="020B0606030504020204" pitchFamily="34" charset="0"/>
            </a:endParaRPr>
          </a:p>
          <a:p>
            <a:pPr lvl="1"/>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Spread the word!</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This movement doesn’t work unless </a:t>
            </a:r>
            <a:r>
              <a:rPr lang="en-US" sz="2000" b="1" u="sng" dirty="0">
                <a:ea typeface="Open Sans SemiBold" panose="020B0606030504020204" pitchFamily="34" charset="0"/>
                <a:cs typeface="Open Sans SemiBold" panose="020B0606030504020204" pitchFamily="34" charset="0"/>
              </a:rPr>
              <a:t>WE</a:t>
            </a:r>
            <a:r>
              <a:rPr lang="en-US" sz="2000" b="1" dirty="0">
                <a:ea typeface="Open Sans SemiBold" panose="020B0606030504020204" pitchFamily="34" charset="0"/>
                <a:cs typeface="Open Sans SemiBold" panose="020B0606030504020204" pitchFamily="34" charset="0"/>
              </a:rPr>
              <a:t> step up</a:t>
            </a:r>
            <a:endParaRPr lang="en-US" sz="2000" b="1" dirty="0"/>
          </a:p>
          <a:p>
            <a:pPr marL="800100" lvl="1" indent="-342900">
              <a:buFont typeface="Arial" panose="020B0604020202020204" pitchFamily="34" charset="0"/>
              <a:buChar char="•"/>
            </a:pPr>
            <a:endParaRPr lang="en-US" sz="2000" b="1" dirty="0">
              <a:latin typeface="Trebuchet MS"/>
            </a:endParaRPr>
          </a:p>
          <a:p>
            <a:pPr lvl="1"/>
            <a:endParaRPr lang="en-US" sz="2000" b="1" dirty="0">
              <a:latin typeface="Trebuchet MS"/>
            </a:endParaRPr>
          </a:p>
          <a:p>
            <a:pPr marL="342900" indent="-342900">
              <a:buFont typeface="Arial" panose="020B0604020202020204" pitchFamily="34" charset="0"/>
              <a:buChar char="•"/>
            </a:pPr>
            <a:endParaRPr lang="en-US" dirty="0"/>
          </a:p>
        </p:txBody>
      </p:sp>
      <p:pic>
        <p:nvPicPr>
          <p:cNvPr id="2" name="Picture 4">
            <a:extLst>
              <a:ext uri="{FF2B5EF4-FFF2-40B4-BE49-F238E27FC236}">
                <a16:creationId xmlns:a16="http://schemas.microsoft.com/office/drawing/2014/main" id="{7A173B8F-8D01-5679-17AE-A574685DD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53670" y="2172542"/>
            <a:ext cx="2923929" cy="2923929"/>
          </a:xfrm>
          <a:prstGeom prst="rect">
            <a:avLst/>
          </a:prstGeom>
          <a:ln w="7620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97C2B8-D6B2-8A78-5A4E-2C988C427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 y="0"/>
            <a:ext cx="12193929" cy="862836"/>
          </a:xfrm>
          <a:prstGeom prst="rect">
            <a:avLst/>
          </a:prstGeom>
        </p:spPr>
      </p:pic>
    </p:spTree>
    <p:extLst>
      <p:ext uri="{BB962C8B-B14F-4D97-AF65-F5344CB8AC3E}">
        <p14:creationId xmlns:p14="http://schemas.microsoft.com/office/powerpoint/2010/main" val="2151269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05AD93F7-A143-4BA2-A5C3-200997B72A2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53885" r="-72" b="3327"/>
          <a:stretch/>
        </p:blipFill>
        <p:spPr>
          <a:xfrm>
            <a:off x="0" y="-1943"/>
            <a:ext cx="12398204" cy="6864412"/>
          </a:xfrm>
          <a:prstGeom prst="rect">
            <a:avLst/>
          </a:prstGeom>
        </p:spPr>
      </p:pic>
      <p:pic>
        <p:nvPicPr>
          <p:cNvPr id="2" name="Picture 13">
            <a:extLst>
              <a:ext uri="{FF2B5EF4-FFF2-40B4-BE49-F238E27FC236}">
                <a16:creationId xmlns:a16="http://schemas.microsoft.com/office/drawing/2014/main" id="{BA7978D2-02FC-E0CD-B596-BD60677F829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835327" y="5652234"/>
            <a:ext cx="2727549" cy="825947"/>
          </a:xfrm>
          <a:prstGeom prst="rect">
            <a:avLst/>
          </a:prstGeom>
        </p:spPr>
      </p:pic>
      <p:sp>
        <p:nvSpPr>
          <p:cNvPr id="15" name="TextBox 14">
            <a:extLst>
              <a:ext uri="{FF2B5EF4-FFF2-40B4-BE49-F238E27FC236}">
                <a16:creationId xmlns:a16="http://schemas.microsoft.com/office/drawing/2014/main" id="{C4B95160-CD6E-47A1-A0ED-643F796CA774}"/>
              </a:ext>
            </a:extLst>
          </p:cNvPr>
          <p:cNvSpPr txBox="1"/>
          <p:nvPr/>
        </p:nvSpPr>
        <p:spPr>
          <a:xfrm>
            <a:off x="0" y="2655184"/>
            <a:ext cx="123982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spc="20" dirty="0">
                <a:solidFill>
                  <a:srgbClr val="FFFFFF"/>
                </a:solidFill>
                <a:latin typeface="Trebuchet MS"/>
                <a:ea typeface="+mn-lt"/>
                <a:cs typeface="+mn-lt"/>
              </a:rPr>
              <a:t>Questions?</a:t>
            </a:r>
            <a:endParaRPr lang="en-US" dirty="0"/>
          </a:p>
        </p:txBody>
      </p:sp>
    </p:spTree>
    <p:extLst>
      <p:ext uri="{BB962C8B-B14F-4D97-AF65-F5344CB8AC3E}">
        <p14:creationId xmlns:p14="http://schemas.microsoft.com/office/powerpoint/2010/main" val="252613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F940C8F9-C272-DD5B-DBB4-8918BE37539C}"/>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95885F7-05D2-CCAB-88F4-1E4EB7567CEA}"/>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FB9B4D4B-8741-F771-F987-0A07891BB1CD}"/>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5BE65B7E-D31A-E16B-3B33-BA5AC9A24F7E}"/>
              </a:ext>
            </a:extLst>
          </p:cNvPr>
          <p:cNvSpPr txBox="1"/>
          <p:nvPr/>
        </p:nvSpPr>
        <p:spPr>
          <a:xfrm>
            <a:off x="530506" y="1084290"/>
            <a:ext cx="89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Agenda</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58EAEB31-3A00-97E5-D575-EED636EEF025}"/>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7" name="TextBox 416">
            <a:extLst>
              <a:ext uri="{FF2B5EF4-FFF2-40B4-BE49-F238E27FC236}">
                <a16:creationId xmlns:a16="http://schemas.microsoft.com/office/drawing/2014/main" id="{E619C52C-4498-1713-6089-43C3AD8BECDD}"/>
              </a:ext>
            </a:extLst>
          </p:cNvPr>
          <p:cNvSpPr txBox="1"/>
          <p:nvPr/>
        </p:nvSpPr>
        <p:spPr>
          <a:xfrm>
            <a:off x="533400" y="1742089"/>
            <a:ext cx="9439275"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Welcome</a:t>
            </a:r>
          </a:p>
          <a:p>
            <a:pPr marL="800100" lvl="1"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What do you know about May Day?​</a:t>
            </a:r>
            <a:br>
              <a:rPr lang="en-US" sz="2800" b="1" dirty="0">
                <a:ea typeface="Open Sans SemiBold" panose="020B0606030504020204" pitchFamily="34" charset="0"/>
                <a:cs typeface="Open Sans SemiBold" panose="020B0606030504020204" pitchFamily="34" charset="0"/>
              </a:rPr>
            </a:br>
            <a:endParaRPr lang="en-US" sz="28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History</a:t>
            </a:r>
          </a:p>
          <a:p>
            <a:pPr marL="800100" lvl="1"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What’s May Day or International Workers’ Day?</a:t>
            </a:r>
          </a:p>
          <a:p>
            <a:pPr marL="800100" lvl="1"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What has our union done for May Day?</a:t>
            </a:r>
          </a:p>
          <a:p>
            <a:pPr marL="800100" lvl="1" indent="-342900">
              <a:buFont typeface="Arial" panose="020B0604020202020204" pitchFamily="34" charset="0"/>
              <a:buChar char="•"/>
            </a:pPr>
            <a:endParaRPr lang="en-US" sz="28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Where we find ourselves</a:t>
            </a:r>
            <a:br>
              <a:rPr lang="en-US" sz="2800" b="1" dirty="0">
                <a:ea typeface="Open Sans SemiBold" panose="020B0606030504020204" pitchFamily="34" charset="0"/>
                <a:cs typeface="Open Sans SemiBold" panose="020B0606030504020204" pitchFamily="34" charset="0"/>
              </a:rPr>
            </a:br>
            <a:endParaRPr lang="en-US" sz="28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800" b="1" dirty="0">
                <a:ea typeface="Open Sans SemiBold" panose="020B0606030504020204" pitchFamily="34" charset="0"/>
                <a:cs typeface="Open Sans SemiBold" panose="020B0606030504020204" pitchFamily="34" charset="0"/>
              </a:rPr>
              <a:t>How do we build for May 1, 2026?</a:t>
            </a:r>
          </a:p>
          <a:p>
            <a:pPr marL="342900" indent="-342900">
              <a:buFont typeface="Arial" panose="020B0604020202020204" pitchFamily="34" charset="0"/>
              <a:buChar char="•"/>
            </a:pPr>
            <a:endParaRPr lang="en-US" sz="2400" b="1" dirty="0">
              <a:latin typeface="Trebuchet MS"/>
            </a:endParaRPr>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D09BE79-BB6A-A978-CC4E-C9DCCEAE0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 y="0"/>
            <a:ext cx="12193929" cy="862836"/>
          </a:xfrm>
          <a:prstGeom prst="rect">
            <a:avLst/>
          </a:prstGeom>
        </p:spPr>
      </p:pic>
    </p:spTree>
    <p:extLst>
      <p:ext uri="{BB962C8B-B14F-4D97-AF65-F5344CB8AC3E}">
        <p14:creationId xmlns:p14="http://schemas.microsoft.com/office/powerpoint/2010/main" val="62454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07452C2D-CDA8-370F-783C-05755150A2B4}"/>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B283353-B021-EA2E-8EDF-87DEC404961C}"/>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5B57B05E-924A-0733-674B-3DE9F7367FF5}"/>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4A810B76-C0D4-7D3D-6D34-FFBC36E3D3C1}"/>
              </a:ext>
            </a:extLst>
          </p:cNvPr>
          <p:cNvSpPr txBox="1"/>
          <p:nvPr/>
        </p:nvSpPr>
        <p:spPr>
          <a:xfrm>
            <a:off x="530506" y="1084290"/>
            <a:ext cx="89064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What do you think of when you hear the words "May Day"?​</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C02C1781-C207-C521-8DE8-50671D7A698F}"/>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pic>
        <p:nvPicPr>
          <p:cNvPr id="2" name="Picture 2" descr="Hands raising GIFs - Get the best gif on GIFER">
            <a:extLst>
              <a:ext uri="{FF2B5EF4-FFF2-40B4-BE49-F238E27FC236}">
                <a16:creationId xmlns:a16="http://schemas.microsoft.com/office/drawing/2014/main" id="{BDDB8273-E4A4-4291-BE1D-82AA303AA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558" y="2328257"/>
            <a:ext cx="6667575" cy="374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76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544E6B-9F69-7408-A229-458403D6D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40" y="-300037"/>
            <a:ext cx="13475502" cy="93516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622ACF-3EF8-4361-8FC0-55B0C01EB4EE}"/>
              </a:ext>
            </a:extLst>
          </p:cNvPr>
          <p:cNvPicPr>
            <a:picLocks noChangeAspect="1"/>
          </p:cNvPicPr>
          <p:nvPr/>
        </p:nvPicPr>
        <p:blipFill>
          <a:blip r:embed="rId4">
            <a:duotone>
              <a:prstClr val="black"/>
              <a:schemeClr val="tx2">
                <a:tint val="45000"/>
                <a:satMod val="400000"/>
              </a:schemeClr>
            </a:duotone>
            <a:alphaModFix amt="70000"/>
          </a:blip>
          <a:stretch>
            <a:fillRect/>
          </a:stretch>
        </p:blipFill>
        <p:spPr>
          <a:xfrm>
            <a:off x="393538" y="834011"/>
            <a:ext cx="7163177" cy="5209602"/>
          </a:xfrm>
          <a:prstGeom prst="rect">
            <a:avLst/>
          </a:prstGeom>
          <a:ln w="76200">
            <a:solidFill>
              <a:srgbClr val="C00000"/>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81C2C333-7EFE-40E8-988A-3F7F75BBD6FF}"/>
              </a:ext>
            </a:extLst>
          </p:cNvPr>
          <p:cNvSpPr txBox="1"/>
          <p:nvPr/>
        </p:nvSpPr>
        <p:spPr>
          <a:xfrm>
            <a:off x="1159147" y="2436808"/>
            <a:ext cx="56319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spc="20" dirty="0">
                <a:solidFill>
                  <a:srgbClr val="FFFFFF"/>
                </a:solidFill>
                <a:latin typeface="GoodPro-Black" panose="020B0804020101020102" pitchFamily="34" charset="77"/>
              </a:rPr>
              <a:t>HISTORY OF</a:t>
            </a:r>
            <a:br>
              <a:rPr lang="en-US" sz="6000" b="1" spc="20" dirty="0">
                <a:solidFill>
                  <a:srgbClr val="FFFFFF"/>
                </a:solidFill>
                <a:latin typeface="GoodPro-Black" panose="020B0804020101020102" pitchFamily="34" charset="77"/>
              </a:rPr>
            </a:br>
            <a:r>
              <a:rPr lang="en-US" sz="6000" b="1" spc="20" dirty="0">
                <a:solidFill>
                  <a:srgbClr val="FFFFFF"/>
                </a:solidFill>
                <a:latin typeface="GoodPro-Black" panose="020B0804020101020102" pitchFamily="34" charset="77"/>
              </a:rPr>
              <a:t>MAY DAY</a:t>
            </a:r>
            <a:endParaRPr lang="en-US" b="1" dirty="0">
              <a:latin typeface="GoodPro-Black" panose="020B0804020101020102" pitchFamily="34" charset="77"/>
            </a:endParaRPr>
          </a:p>
        </p:txBody>
      </p:sp>
      <p:pic>
        <p:nvPicPr>
          <p:cNvPr id="6" name="Picture 5" descr="A group of people in a city&#10;&#10;AI-generated content may be incorrect.">
            <a:extLst>
              <a:ext uri="{FF2B5EF4-FFF2-40B4-BE49-F238E27FC236}">
                <a16:creationId xmlns:a16="http://schemas.microsoft.com/office/drawing/2014/main" id="{31BE3F45-6333-6523-4B8E-C84C08930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40" y="-300037"/>
            <a:ext cx="13403047" cy="9297494"/>
          </a:xfrm>
          <a:prstGeom prst="rect">
            <a:avLst/>
          </a:prstGeom>
        </p:spPr>
      </p:pic>
    </p:spTree>
    <p:extLst>
      <p:ext uri="{BB962C8B-B14F-4D97-AF65-F5344CB8AC3E}">
        <p14:creationId xmlns:p14="http://schemas.microsoft.com/office/powerpoint/2010/main" val="2472466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EA20F7C9-012B-A57F-9FFA-592EE6F99821}"/>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24A761EF-D9C8-4A3F-FEAB-B980A3FC4B8E}"/>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38833E42-B127-1068-307C-ECA2F1505F3C}"/>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6653B8E2-E3AE-F467-2D04-6590689E315A}"/>
              </a:ext>
            </a:extLst>
          </p:cNvPr>
          <p:cNvSpPr txBox="1"/>
          <p:nvPr/>
        </p:nvSpPr>
        <p:spPr>
          <a:xfrm>
            <a:off x="530506" y="1084290"/>
            <a:ext cx="89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What’s May Day?</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47D7DEDC-7485-9E04-7C3D-3D3C68B71A44}"/>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2" name="TextBox 7">
            <a:extLst>
              <a:ext uri="{FF2B5EF4-FFF2-40B4-BE49-F238E27FC236}">
                <a16:creationId xmlns:a16="http://schemas.microsoft.com/office/drawing/2014/main" id="{EDC3DE96-CCFF-FE05-6E62-6EC2595591DE}"/>
              </a:ext>
            </a:extLst>
          </p:cNvPr>
          <p:cNvSpPr txBox="1"/>
          <p:nvPr/>
        </p:nvSpPr>
        <p:spPr>
          <a:xfrm>
            <a:off x="7565018" y="4706277"/>
            <a:ext cx="339174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155">
                <a:solidFill>
                  <a:srgbClr val="FFFFFF"/>
                </a:solidFill>
                <a:latin typeface="Palatino Linotype"/>
              </a:rPr>
              <a:t>LORUM IPSUM</a:t>
            </a:r>
            <a:endParaRPr lang="en-US"/>
          </a:p>
        </p:txBody>
      </p:sp>
      <p:sp>
        <p:nvSpPr>
          <p:cNvPr id="417" name="TextBox 416">
            <a:extLst>
              <a:ext uri="{FF2B5EF4-FFF2-40B4-BE49-F238E27FC236}">
                <a16:creationId xmlns:a16="http://schemas.microsoft.com/office/drawing/2014/main" id="{D6D28ED6-BCC4-8FF7-D462-B8CEA94D4C73}"/>
              </a:ext>
            </a:extLst>
          </p:cNvPr>
          <p:cNvSpPr txBox="1"/>
          <p:nvPr/>
        </p:nvSpPr>
        <p:spPr>
          <a:xfrm>
            <a:off x="533401" y="1742089"/>
            <a:ext cx="6067424"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May Day = International Workers’ Day</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Born from U.S. labor struggles and carried forward by workers worldwide</a:t>
            </a:r>
            <a:br>
              <a:rPr lang="en-US" sz="2400" b="1" dirty="0">
                <a:ea typeface="Open Sans SemiBold" panose="020B0606030504020204" pitchFamily="34" charset="0"/>
                <a:cs typeface="Open Sans SemiBold" panose="020B0606030504020204" pitchFamily="34" charset="0"/>
              </a:rPr>
            </a:br>
            <a:endParaRPr lang="en-US" sz="24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Educators are Workers</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Our classrooms, campuses, and workplaces reflect the value society places on workers.</a:t>
            </a:r>
          </a:p>
          <a:p>
            <a:pPr marL="800100" lvl="1" indent="-342900">
              <a:buFont typeface="Arial" panose="020B0604020202020204" pitchFamily="34" charset="0"/>
              <a:buChar char="•"/>
            </a:pPr>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Solidarity is how we win!</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It’s past time to prioritize workers over billionaires</a:t>
            </a:r>
          </a:p>
          <a:p>
            <a:pPr marL="342900" indent="-342900">
              <a:buFont typeface="Arial" panose="020B0604020202020204" pitchFamily="34" charset="0"/>
              <a:buChar char="•"/>
            </a:pPr>
            <a:endParaRPr lang="en-US" sz="2400" b="1" dirty="0">
              <a:latin typeface="Trebuchet MS"/>
            </a:endParaRPr>
          </a:p>
          <a:p>
            <a:pPr marL="342900" indent="-342900">
              <a:buFont typeface="Arial" panose="020B0604020202020204" pitchFamily="34" charset="0"/>
              <a:buChar char="•"/>
            </a:pPr>
            <a:endParaRPr lang="en-US" dirty="0"/>
          </a:p>
        </p:txBody>
      </p:sp>
      <p:pic>
        <p:nvPicPr>
          <p:cNvPr id="1030" name="Picture 6" descr="Haymarket Martyrs' Monument">
            <a:extLst>
              <a:ext uri="{FF2B5EF4-FFF2-40B4-BE49-F238E27FC236}">
                <a16:creationId xmlns:a16="http://schemas.microsoft.com/office/drawing/2014/main" id="{22645E2E-E33B-0A9D-FDCA-6FA81E998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734" y="813729"/>
            <a:ext cx="2469206" cy="3086507"/>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C4D3E-D8EA-B8FD-1F79-1076E95119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559" y="2626196"/>
            <a:ext cx="3244646" cy="2159431"/>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B499F60-D7C5-084C-45D3-7926B7C6D1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610" t="36491" r="12107" b="5227"/>
          <a:stretch>
            <a:fillRect/>
          </a:stretch>
        </p:blipFill>
        <p:spPr bwMode="auto">
          <a:xfrm>
            <a:off x="6967734" y="4682347"/>
            <a:ext cx="2980687" cy="1985184"/>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BB8790-53F9-19A4-BAEC-B6786CED7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9" y="0"/>
            <a:ext cx="12193929" cy="862836"/>
          </a:xfrm>
          <a:prstGeom prst="rect">
            <a:avLst/>
          </a:prstGeom>
        </p:spPr>
      </p:pic>
    </p:spTree>
    <p:extLst>
      <p:ext uri="{BB962C8B-B14F-4D97-AF65-F5344CB8AC3E}">
        <p14:creationId xmlns:p14="http://schemas.microsoft.com/office/powerpoint/2010/main" val="2981074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40BD5418-3C29-841F-CA48-4C27A63D599D}"/>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17A744D-DEDB-CD22-D5E3-C466C44E878F}"/>
              </a:ext>
            </a:extLst>
          </p:cNvPr>
          <p:cNvPicPr>
            <a:picLocks noChangeAspect="1"/>
          </p:cNvPicPr>
          <p:nvPr/>
        </p:nvPicPr>
        <p:blipFill>
          <a:blip r:embed="rId5">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BAA9BF08-7B87-699C-3002-937BE1A09EF9}"/>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6" name="TextBox 5">
            <a:extLst>
              <a:ext uri="{FF2B5EF4-FFF2-40B4-BE49-F238E27FC236}">
                <a16:creationId xmlns:a16="http://schemas.microsoft.com/office/drawing/2014/main" id="{C93FC3E5-267C-B220-FCA8-8C6D05774C7C}"/>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pic>
        <p:nvPicPr>
          <p:cNvPr id="5" name="SnapInsta.to_AQMrNr9wx223lP7Xs_hau7c0uuAxpGFg_gIW3pIkXDD-J9k0f2-B0fIOYzX9mwB_6yocIGfPdrUAY2mC5GCYtNuE_8Jndh-AbmXB8_A.mp4">
            <a:hlinkClick r:id="" action="ppaction://media"/>
            <a:extLst>
              <a:ext uri="{FF2B5EF4-FFF2-40B4-BE49-F238E27FC236}">
                <a16:creationId xmlns:a16="http://schemas.microsoft.com/office/drawing/2014/main" id="{6E866AB7-12C6-98F7-88D2-75ADB6C002B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48472" y="838211"/>
            <a:ext cx="3295055" cy="5857875"/>
          </a:xfrm>
          <a:prstGeom prst="rect">
            <a:avLst/>
          </a:prstGeom>
        </p:spPr>
      </p:pic>
    </p:spTree>
    <p:extLst>
      <p:ext uri="{BB962C8B-B14F-4D97-AF65-F5344CB8AC3E}">
        <p14:creationId xmlns:p14="http://schemas.microsoft.com/office/powerpoint/2010/main" val="26667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B02789A8-A8E4-32F6-A2ED-1D03C3594E2F}"/>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72D8FF93-50DB-ADD3-0E9E-261D8B59F8F6}"/>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BBE601DD-AAAF-59C6-FF58-CF7BCDDE4845}"/>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F5F2103C-6126-E4E1-E188-D34A688879AD}"/>
              </a:ext>
            </a:extLst>
          </p:cNvPr>
          <p:cNvSpPr txBox="1"/>
          <p:nvPr/>
        </p:nvSpPr>
        <p:spPr>
          <a:xfrm>
            <a:off x="530506" y="1084290"/>
            <a:ext cx="89064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What has our union done </a:t>
            </a:r>
            <a:br>
              <a:rPr lang="en-US" sz="3200" b="1" spc="150" dirty="0">
                <a:solidFill>
                  <a:srgbClr val="C00000"/>
                </a:solidFill>
                <a:latin typeface="Georgia" panose="02040502050405020303" pitchFamily="18" charset="0"/>
                <a:cs typeface="IvyJournal" panose="020B0404020101010102" pitchFamily="34" charset="0"/>
              </a:rPr>
            </a:br>
            <a:r>
              <a:rPr lang="en-US" sz="3200" b="1" spc="150" dirty="0">
                <a:solidFill>
                  <a:srgbClr val="C00000"/>
                </a:solidFill>
                <a:latin typeface="Georgia" panose="02040502050405020303" pitchFamily="18" charset="0"/>
                <a:cs typeface="IvyJournal" panose="020B0404020101010102" pitchFamily="34" charset="0"/>
              </a:rPr>
              <a:t>for May Day?</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F9BB46FF-3AD0-7099-5D2A-BC8C868774D4}"/>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2" name="TextBox 7">
            <a:extLst>
              <a:ext uri="{FF2B5EF4-FFF2-40B4-BE49-F238E27FC236}">
                <a16:creationId xmlns:a16="http://schemas.microsoft.com/office/drawing/2014/main" id="{DE75D218-9C37-CAD6-DA8A-0BED021DFA87}"/>
              </a:ext>
            </a:extLst>
          </p:cNvPr>
          <p:cNvSpPr txBox="1"/>
          <p:nvPr/>
        </p:nvSpPr>
        <p:spPr>
          <a:xfrm>
            <a:off x="7565018" y="4706277"/>
            <a:ext cx="339174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155">
                <a:solidFill>
                  <a:srgbClr val="FFFFFF"/>
                </a:solidFill>
                <a:latin typeface="Palatino Linotype"/>
              </a:rPr>
              <a:t>LORUM IPSUM</a:t>
            </a:r>
            <a:endParaRPr lang="en-US"/>
          </a:p>
        </p:txBody>
      </p:sp>
      <p:sp>
        <p:nvSpPr>
          <p:cNvPr id="417" name="TextBox 416">
            <a:extLst>
              <a:ext uri="{FF2B5EF4-FFF2-40B4-BE49-F238E27FC236}">
                <a16:creationId xmlns:a16="http://schemas.microsoft.com/office/drawing/2014/main" id="{37CC5F1A-F00D-9335-2047-2302186179F6}"/>
              </a:ext>
            </a:extLst>
          </p:cNvPr>
          <p:cNvSpPr txBox="1"/>
          <p:nvPr/>
        </p:nvSpPr>
        <p:spPr>
          <a:xfrm>
            <a:off x="533401" y="2242159"/>
            <a:ext cx="6067424"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May Day March</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NEA joined a massive rally in Washington D.C.​</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[state/local example if applicable]</a:t>
            </a:r>
          </a:p>
          <a:p>
            <a:pPr lvl="1"/>
            <a:endParaRPr lang="en-US" sz="11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May Day Strong Coalition</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200+ Organizations &amp; Unions​</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1000+ Events​</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800+ Cities &amp; Towns</a:t>
            </a:r>
          </a:p>
          <a:p>
            <a:pPr lvl="1"/>
            <a:endParaRPr lang="en-US" sz="11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Organizing for 2026 . . .​</a:t>
            </a:r>
          </a:p>
          <a:p>
            <a:pPr marL="800100" lvl="1" indent="-342900">
              <a:buFont typeface="Arial" panose="020B0604020202020204" pitchFamily="34" charset="0"/>
              <a:buChar char="•"/>
            </a:pPr>
            <a:r>
              <a:rPr lang="en-US" sz="2000" dirty="0">
                <a:ea typeface="Open Sans SemiBold" panose="020B0606030504020204" pitchFamily="34" charset="0"/>
                <a:cs typeface="Open Sans SemiBold" panose="020B0606030504020204" pitchFamily="34" charset="0"/>
              </a:rPr>
              <a:t>It’s past time to prioritize workers over billionaires—</a:t>
            </a:r>
            <a:r>
              <a:rPr lang="en-US" sz="2000" b="1" dirty="0">
                <a:ea typeface="Open Sans SemiBold" panose="020B0606030504020204" pitchFamily="34" charset="0"/>
                <a:cs typeface="Open Sans SemiBold" panose="020B0606030504020204" pitchFamily="34" charset="0"/>
              </a:rPr>
              <a:t>solidarity</a:t>
            </a:r>
            <a:r>
              <a:rPr lang="en-US" sz="2000" dirty="0">
                <a:ea typeface="Open Sans SemiBold" panose="020B0606030504020204" pitchFamily="34" charset="0"/>
                <a:cs typeface="Open Sans SemiBold" panose="020B0606030504020204" pitchFamily="34" charset="0"/>
              </a:rPr>
              <a:t> is how we win!​</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[Local Name] </a:t>
            </a:r>
            <a:r>
              <a:rPr lang="en-US" sz="2000" dirty="0">
                <a:ea typeface="Open Sans SemiBold" panose="020B0606030504020204" pitchFamily="34" charset="0"/>
                <a:cs typeface="Open Sans SemiBold" panose="020B0606030504020204" pitchFamily="34" charset="0"/>
              </a:rPr>
              <a:t>has a part to play as we organize to grow our movement! ​</a:t>
            </a:r>
          </a:p>
          <a:p>
            <a:pPr marL="342900" indent="-342900">
              <a:buFont typeface="Arial" panose="020B0604020202020204" pitchFamily="34" charset="0"/>
              <a:buChar char="•"/>
            </a:pPr>
            <a:endParaRPr lang="en-US" sz="2400" b="1" dirty="0">
              <a:latin typeface="Trebuchet MS"/>
            </a:endParaRPr>
          </a:p>
          <a:p>
            <a:pPr marL="342900" indent="-342900">
              <a:buFont typeface="Arial" panose="020B0604020202020204" pitchFamily="34" charset="0"/>
              <a:buChar char="•"/>
            </a:pPr>
            <a:endParaRPr lang="en-US" dirty="0"/>
          </a:p>
        </p:txBody>
      </p:sp>
      <p:pic>
        <p:nvPicPr>
          <p:cNvPr id="7" name="Picture 4">
            <a:extLst>
              <a:ext uri="{FF2B5EF4-FFF2-40B4-BE49-F238E27FC236}">
                <a16:creationId xmlns:a16="http://schemas.microsoft.com/office/drawing/2014/main" id="{56B9FC13-82F3-808C-03A4-B8C28FBEA7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67" t="39045" r="23213" b="197"/>
          <a:stretch>
            <a:fillRect/>
          </a:stretch>
        </p:blipFill>
        <p:spPr bwMode="auto">
          <a:xfrm>
            <a:off x="6752931" y="905599"/>
            <a:ext cx="2694214" cy="1794388"/>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69F6DE-69A2-906C-BFF6-765B0542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517" b="5517"/>
          <a:stretch/>
        </p:blipFill>
        <p:spPr bwMode="auto">
          <a:xfrm>
            <a:off x="8691261" y="1664978"/>
            <a:ext cx="2967338" cy="1976293"/>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E3EA2D33-74A5-4CA8-F2C1-9B6475CA6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599" b="5599"/>
          <a:stretch/>
        </p:blipFill>
        <p:spPr bwMode="auto">
          <a:xfrm>
            <a:off x="8691261" y="4400649"/>
            <a:ext cx="2967338" cy="1976293"/>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133D8CB-9AEA-509A-6CE9-F3052084A5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961" t="23360" r="6426" b="7235"/>
          <a:stretch>
            <a:fillRect/>
          </a:stretch>
        </p:blipFill>
        <p:spPr bwMode="auto">
          <a:xfrm>
            <a:off x="6752931" y="3169868"/>
            <a:ext cx="2967337" cy="1976292"/>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7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344098-9444-647B-3147-EE9EA06AA0B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7AD085A-78BC-693A-61DC-0B4F7427013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6" t="3782" r="7711" b="3782"/>
          <a:stretch>
            <a:fillRect/>
          </a:stretch>
        </p:blipFill>
        <p:spPr bwMode="auto">
          <a:xfrm>
            <a:off x="-288140" y="-128511"/>
            <a:ext cx="13475502" cy="9008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86EFC9B-A595-B4F9-57E8-4725644C63A2}"/>
              </a:ext>
            </a:extLst>
          </p:cNvPr>
          <p:cNvPicPr>
            <a:picLocks noChangeAspect="1"/>
          </p:cNvPicPr>
          <p:nvPr/>
        </p:nvPicPr>
        <p:blipFill>
          <a:blip r:embed="rId5">
            <a:duotone>
              <a:prstClr val="black"/>
              <a:schemeClr val="tx2">
                <a:tint val="45000"/>
                <a:satMod val="400000"/>
              </a:schemeClr>
            </a:duotone>
            <a:alphaModFix amt="70000"/>
          </a:blip>
          <a:stretch>
            <a:fillRect/>
          </a:stretch>
        </p:blipFill>
        <p:spPr>
          <a:xfrm>
            <a:off x="393538" y="834011"/>
            <a:ext cx="7163177" cy="5209602"/>
          </a:xfrm>
          <a:prstGeom prst="rect">
            <a:avLst/>
          </a:prstGeom>
          <a:ln w="76200">
            <a:solidFill>
              <a:srgbClr val="C00000"/>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12DE095-4153-C20D-CEC2-55CB965C96AA}"/>
              </a:ext>
            </a:extLst>
          </p:cNvPr>
          <p:cNvSpPr txBox="1"/>
          <p:nvPr/>
        </p:nvSpPr>
        <p:spPr>
          <a:xfrm>
            <a:off x="1159147" y="2436808"/>
            <a:ext cx="56319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spc="20" dirty="0">
                <a:solidFill>
                  <a:srgbClr val="FFFFFF"/>
                </a:solidFill>
                <a:latin typeface="GoodPro-Black" panose="020B0804020101020102" pitchFamily="34" charset="77"/>
              </a:rPr>
              <a:t>WHERE WE FIND OURSELVES</a:t>
            </a:r>
            <a:endParaRPr lang="en-US" b="1" dirty="0">
              <a:latin typeface="GoodPro-Black" panose="020B0804020101020102" pitchFamily="34" charset="77"/>
            </a:endParaRPr>
          </a:p>
        </p:txBody>
      </p:sp>
      <p:pic>
        <p:nvPicPr>
          <p:cNvPr id="4" name="Picture 3" descr="A group of people holding signs&#10;&#10;AI-generated content may be incorrect.">
            <a:extLst>
              <a:ext uri="{FF2B5EF4-FFF2-40B4-BE49-F238E27FC236}">
                <a16:creationId xmlns:a16="http://schemas.microsoft.com/office/drawing/2014/main" id="{BDFD5261-A58D-38B7-2697-09A1E363E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40" y="-128511"/>
            <a:ext cx="13475502" cy="9017535"/>
          </a:xfrm>
          <a:prstGeom prst="rect">
            <a:avLst/>
          </a:prstGeom>
        </p:spPr>
      </p:pic>
    </p:spTree>
    <p:extLst>
      <p:ext uri="{BB962C8B-B14F-4D97-AF65-F5344CB8AC3E}">
        <p14:creationId xmlns:p14="http://schemas.microsoft.com/office/powerpoint/2010/main" val="1421237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CC00"/>
        </a:solidFill>
        <a:effectLst/>
      </p:bgPr>
    </p:bg>
    <p:spTree>
      <p:nvGrpSpPr>
        <p:cNvPr id="1" name="">
          <a:extLst>
            <a:ext uri="{FF2B5EF4-FFF2-40B4-BE49-F238E27FC236}">
              <a16:creationId xmlns:a16="http://schemas.microsoft.com/office/drawing/2014/main" id="{F43339C0-84ED-FC5B-3887-0B1FD6651C29}"/>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7E9B11A2-C0B3-0902-0977-6363AFA577DF}"/>
              </a:ext>
            </a:extLst>
          </p:cNvPr>
          <p:cNvPicPr>
            <a:picLocks noChangeAspect="1"/>
          </p:cNvPicPr>
          <p:nvPr/>
        </p:nvPicPr>
        <p:blipFill>
          <a:blip r:embed="rId3">
            <a:duotone>
              <a:prstClr val="black"/>
              <a:schemeClr val="tx2">
                <a:tint val="45000"/>
                <a:satMod val="400000"/>
              </a:schemeClr>
            </a:duotone>
          </a:blip>
          <a:stretch>
            <a:fillRect/>
          </a:stretch>
        </p:blipFill>
        <p:spPr>
          <a:xfrm>
            <a:off x="-1929" y="4492"/>
            <a:ext cx="12205502" cy="627624"/>
          </a:xfrm>
          <a:prstGeom prst="rect">
            <a:avLst/>
          </a:prstGeom>
          <a:solidFill>
            <a:schemeClr val="tx1"/>
          </a:solidFill>
        </p:spPr>
      </p:pic>
      <p:sp>
        <p:nvSpPr>
          <p:cNvPr id="3" name="TextBox 2">
            <a:extLst>
              <a:ext uri="{FF2B5EF4-FFF2-40B4-BE49-F238E27FC236}">
                <a16:creationId xmlns:a16="http://schemas.microsoft.com/office/drawing/2014/main" id="{CC26B2EA-0EF4-DFCC-377F-630955D643F6}"/>
              </a:ext>
            </a:extLst>
          </p:cNvPr>
          <p:cNvSpPr txBox="1"/>
          <p:nvPr/>
        </p:nvSpPr>
        <p:spPr>
          <a:xfrm>
            <a:off x="403186" y="46299"/>
            <a:ext cx="1066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spc="20">
              <a:solidFill>
                <a:srgbClr val="FFFFFF"/>
              </a:solidFill>
              <a:latin typeface="Trebuchet MS"/>
            </a:endParaRPr>
          </a:p>
        </p:txBody>
      </p:sp>
      <p:sp>
        <p:nvSpPr>
          <p:cNvPr id="46" name="TextBox 45">
            <a:extLst>
              <a:ext uri="{FF2B5EF4-FFF2-40B4-BE49-F238E27FC236}">
                <a16:creationId xmlns:a16="http://schemas.microsoft.com/office/drawing/2014/main" id="{8E5E7F02-55B9-28C9-865C-E1AE55B43C39}"/>
              </a:ext>
            </a:extLst>
          </p:cNvPr>
          <p:cNvSpPr txBox="1"/>
          <p:nvPr/>
        </p:nvSpPr>
        <p:spPr>
          <a:xfrm>
            <a:off x="530506" y="1084290"/>
            <a:ext cx="89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150" dirty="0">
                <a:solidFill>
                  <a:srgbClr val="C00000"/>
                </a:solidFill>
                <a:latin typeface="Georgia" panose="02040502050405020303" pitchFamily="18" charset="0"/>
                <a:cs typeface="IvyJournal" panose="020B0404020101010102" pitchFamily="34" charset="0"/>
              </a:rPr>
              <a:t>Where we find ourselves</a:t>
            </a:r>
            <a:endParaRPr lang="en-US" b="1" dirty="0">
              <a:solidFill>
                <a:srgbClr val="C00000"/>
              </a:solidFill>
              <a:latin typeface="Georgia" panose="02040502050405020303" pitchFamily="18" charset="0"/>
              <a:cs typeface="IvyJournal" panose="020B0404020101010102" pitchFamily="34" charset="0"/>
            </a:endParaRPr>
          </a:p>
        </p:txBody>
      </p:sp>
      <p:sp>
        <p:nvSpPr>
          <p:cNvPr id="6" name="TextBox 5">
            <a:extLst>
              <a:ext uri="{FF2B5EF4-FFF2-40B4-BE49-F238E27FC236}">
                <a16:creationId xmlns:a16="http://schemas.microsoft.com/office/drawing/2014/main" id="{21B0D0C7-6D25-B585-492E-4028E85EEEEC}"/>
              </a:ext>
            </a:extLst>
          </p:cNvPr>
          <p:cNvSpPr txBox="1"/>
          <p:nvPr/>
        </p:nvSpPr>
        <p:spPr>
          <a:xfrm>
            <a:off x="404500" y="47613"/>
            <a:ext cx="10662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spc="20" dirty="0">
                <a:solidFill>
                  <a:srgbClr val="FFFFFF"/>
                </a:solidFill>
                <a:latin typeface="GoodPro-Black" panose="020B0804020101020102" pitchFamily="34" charset="77"/>
                <a:ea typeface="+mn-lt"/>
                <a:cs typeface="+mn-lt"/>
              </a:rPr>
              <a:t>MAY DAY 2026: ORGANIZING FOR POWER</a:t>
            </a:r>
            <a:endParaRPr lang="en-US" sz="3200" b="1" dirty="0">
              <a:latin typeface="GoodPro-Black" panose="020B0804020101020102" pitchFamily="34" charset="77"/>
            </a:endParaRPr>
          </a:p>
        </p:txBody>
      </p:sp>
      <p:sp>
        <p:nvSpPr>
          <p:cNvPr id="417" name="TextBox 416">
            <a:extLst>
              <a:ext uri="{FF2B5EF4-FFF2-40B4-BE49-F238E27FC236}">
                <a16:creationId xmlns:a16="http://schemas.microsoft.com/office/drawing/2014/main" id="{1F67447F-4220-041C-FB64-5E024BFD144D}"/>
              </a:ext>
            </a:extLst>
          </p:cNvPr>
          <p:cNvSpPr txBox="1"/>
          <p:nvPr/>
        </p:nvSpPr>
        <p:spPr>
          <a:xfrm>
            <a:off x="342795" y="1742089"/>
            <a:ext cx="6258030"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Unions are more popular than ever but billionaires are holding us back​</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70% of Americans approve of Labor Unions​</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But the number of workers in unions shrank to under 10%</a:t>
            </a:r>
          </a:p>
          <a:p>
            <a:pPr lvl="1"/>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The NLRB, the government watchdog for workers, is understaffed, under-resourced &amp; under attack​</a:t>
            </a:r>
          </a:p>
          <a:p>
            <a:pPr marL="800100" lvl="1" indent="-342900">
              <a:buFont typeface="Arial" panose="020B0604020202020204" pitchFamily="34" charset="0"/>
              <a:buChar char="•"/>
            </a:pPr>
            <a:r>
              <a:rPr lang="en-US" sz="2000" b="1" dirty="0">
                <a:ea typeface="Open Sans SemiBold" panose="020B0606030504020204" pitchFamily="34" charset="0"/>
                <a:cs typeface="Open Sans SemiBold" panose="020B0606030504020204" pitchFamily="34" charset="0"/>
              </a:rPr>
              <a:t>Leads to significant case backlogs and delays—especially with the surge of organizing.</a:t>
            </a:r>
          </a:p>
          <a:p>
            <a:pPr marL="800100" lvl="1" indent="-342900">
              <a:buFont typeface="Arial" panose="020B0604020202020204" pitchFamily="34" charset="0"/>
              <a:buChar char="•"/>
            </a:pPr>
            <a:endParaRPr lang="en-US" sz="2000" b="1" dirty="0">
              <a:ea typeface="Open Sans SemiBold" panose="020B0606030504020204" pitchFamily="34" charset="0"/>
              <a:cs typeface="Open Sans SemiBold" panose="020B0606030504020204" pitchFamily="34" charset="0"/>
            </a:endParaRPr>
          </a:p>
          <a:p>
            <a:pPr marL="342900" indent="-342900">
              <a:buFont typeface="Arial" panose="020B0604020202020204" pitchFamily="34" charset="0"/>
              <a:buChar char="•"/>
            </a:pPr>
            <a:r>
              <a:rPr lang="en-US" sz="2400" b="1" dirty="0">
                <a:ea typeface="Open Sans SemiBold" panose="020B0606030504020204" pitchFamily="34" charset="0"/>
                <a:cs typeface="Open Sans SemiBold" panose="020B0606030504020204" pitchFamily="34" charset="0"/>
              </a:rPr>
              <a:t>Anti-worker forces are spending millions in elections. </a:t>
            </a:r>
            <a:endParaRPr lang="en-US" sz="2000" b="1" dirty="0"/>
          </a:p>
          <a:p>
            <a:pPr marL="800100" lvl="1" indent="-342900">
              <a:buFont typeface="Arial" panose="020B0604020202020204" pitchFamily="34" charset="0"/>
              <a:buChar char="•"/>
            </a:pPr>
            <a:endParaRPr lang="en-US" sz="2000" b="1" dirty="0">
              <a:latin typeface="Trebuchet MS"/>
            </a:endParaRPr>
          </a:p>
          <a:p>
            <a:pPr lvl="1"/>
            <a:endParaRPr lang="en-US" sz="2000" b="1" dirty="0">
              <a:latin typeface="Trebuchet MS"/>
            </a:endParaRPr>
          </a:p>
          <a:p>
            <a:pPr marL="342900" indent="-34290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45D8FB12-6BB6-1767-DE5C-67A924173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 y="0"/>
            <a:ext cx="12193929" cy="862836"/>
          </a:xfrm>
          <a:prstGeom prst="rect">
            <a:avLst/>
          </a:prstGeom>
        </p:spPr>
      </p:pic>
      <p:pic>
        <p:nvPicPr>
          <p:cNvPr id="5" name="Picture 6">
            <a:extLst>
              <a:ext uri="{FF2B5EF4-FFF2-40B4-BE49-F238E27FC236}">
                <a16:creationId xmlns:a16="http://schemas.microsoft.com/office/drawing/2014/main" id="{2E50FFEA-9859-8BF9-2A58-AAE50DB893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03" b="13709"/>
          <a:stretch>
            <a:fillRect/>
          </a:stretch>
        </p:blipFill>
        <p:spPr bwMode="auto">
          <a:xfrm>
            <a:off x="7062915" y="822158"/>
            <a:ext cx="3893852" cy="2073157"/>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F70FBFB-3411-43D2-0A52-3EEA30FCA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04559" y="2747100"/>
            <a:ext cx="3244646" cy="1917622"/>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08B5D1F-624D-D94E-7267-A4C3CA8CF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4" b="74"/>
          <a:stretch/>
        </p:blipFill>
        <p:spPr bwMode="auto">
          <a:xfrm>
            <a:off x="7062915" y="4604480"/>
            <a:ext cx="2980687" cy="1985184"/>
          </a:xfrm>
          <a:prstGeom prst="rect">
            <a:avLst/>
          </a:prstGeom>
          <a:ln w="571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8931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B3E4C4423401498B0B0BD49280CA0C" ma:contentTypeVersion="18" ma:contentTypeDescription="Create a new document." ma:contentTypeScope="" ma:versionID="4826a1926a9e8d16615ff471ad6315ef">
  <xsd:schema xmlns:xsd="http://www.w3.org/2001/XMLSchema" xmlns:xs="http://www.w3.org/2001/XMLSchema" xmlns:p="http://schemas.microsoft.com/office/2006/metadata/properties" xmlns:ns2="42e6a7fe-20c0-4b9a-9fb4-f0c802f4f465" xmlns:ns3="2d1815d7-a168-4029-be97-25b00ed9fb8e" targetNamespace="http://schemas.microsoft.com/office/2006/metadata/properties" ma:root="true" ma:fieldsID="abdaf9e102117f7ebb871d6a747d9c10" ns2:_="" ns3:_="">
    <xsd:import namespace="42e6a7fe-20c0-4b9a-9fb4-f0c802f4f465"/>
    <xsd:import namespace="2d1815d7-a168-4029-be97-25b00ed9fb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e6a7fe-20c0-4b9a-9fb4-f0c802f4f46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66364358-9f5b-45b7-987c-ec3fdcfb8f81}" ma:internalName="TaxCatchAll" ma:showField="CatchAllData" ma:web="42e6a7fe-20c0-4b9a-9fb4-f0c802f4f4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d1815d7-a168-4029-be97-25b00ed9fb8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65cbde-19fe-4772-9eab-df48b2eef6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2d1815d7-a168-4029-be97-25b00ed9fb8e" xsi:nil="true"/>
    <lcf76f155ced4ddcb4097134ff3c332f xmlns="2d1815d7-a168-4029-be97-25b00ed9fb8e">
      <Terms xmlns="http://schemas.microsoft.com/office/infopath/2007/PartnerControls"/>
    </lcf76f155ced4ddcb4097134ff3c332f>
    <TaxCatchAll xmlns="42e6a7fe-20c0-4b9a-9fb4-f0c802f4f465" xsi:nil="true"/>
    <SharedWithUsers xmlns="42e6a7fe-20c0-4b9a-9fb4-f0c802f4f465">
      <UserInfo>
        <DisplayName>Rosenthal, Annie</DisplayName>
        <AccountId>139</AccountId>
        <AccountType/>
      </UserInfo>
      <UserInfo>
        <DisplayName>Seeberg, Shelley [NEA]</DisplayName>
        <AccountId>431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B63AE-0C6B-4544-8859-1BA929DD7BD4}">
  <ds:schemaRefs>
    <ds:schemaRef ds:uri="2d1815d7-a168-4029-be97-25b00ed9fb8e"/>
    <ds:schemaRef ds:uri="42e6a7fe-20c0-4b9a-9fb4-f0c802f4f4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CB0D32-B04F-422F-B8A0-F6C7AAEBBAA0}">
  <ds:schemaRefs>
    <ds:schemaRef ds:uri="http://purl.org/dc/dcmitype/"/>
    <ds:schemaRef ds:uri="42e6a7fe-20c0-4b9a-9fb4-f0c802f4f465"/>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d1815d7-a168-4029-be97-25b00ed9fb8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685714F3-7C74-4FBA-B215-C4CCF69B90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44623</TotalTime>
  <Words>1624</Words>
  <Application>Microsoft Macintosh PowerPoint</Application>
  <PresentationFormat>Widescreen</PresentationFormat>
  <Paragraphs>153</Paragraphs>
  <Slides>13</Slides>
  <Notes>13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Calibri Light</vt:lpstr>
      <vt:lpstr>Georgia</vt:lpstr>
      <vt:lpstr>GoodPro-Black</vt:lpstr>
      <vt:lpstr>Open Sans</vt:lpstr>
      <vt:lpstr>Open Sans SemiBold</vt:lpstr>
      <vt:lpstr>Palatino Linotype</vt:lpstr>
      <vt:lpstr>Söhne</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O'Connell, Colleen [NEA-CFC]</cp:lastModifiedBy>
  <cp:revision>37</cp:revision>
  <cp:lastPrinted>2026-03-16T14:55:43Z</cp:lastPrinted>
  <dcterms:created xsi:type="dcterms:W3CDTF">2022-11-29T20:25:23Z</dcterms:created>
  <dcterms:modified xsi:type="dcterms:W3CDTF">2026-03-16T19:37:01Z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0x01010070B3E4C4423401498B0B0BD49280CA0C</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